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  <p:sldMasterId id="2147483689" r:id="rId2"/>
  </p:sldMasterIdLst>
  <p:notesMasterIdLst>
    <p:notesMasterId r:id="rId85"/>
  </p:notesMasterIdLst>
  <p:sldIdLst>
    <p:sldId id="256" r:id="rId3"/>
    <p:sldId id="347" r:id="rId4"/>
    <p:sldId id="343" r:id="rId5"/>
    <p:sldId id="344" r:id="rId6"/>
    <p:sldId id="345" r:id="rId7"/>
    <p:sldId id="372" r:id="rId8"/>
    <p:sldId id="348" r:id="rId9"/>
    <p:sldId id="278" r:id="rId10"/>
    <p:sldId id="321" r:id="rId11"/>
    <p:sldId id="346" r:id="rId12"/>
    <p:sldId id="361" r:id="rId13"/>
    <p:sldId id="373" r:id="rId14"/>
    <p:sldId id="374" r:id="rId15"/>
    <p:sldId id="375" r:id="rId16"/>
    <p:sldId id="362" r:id="rId17"/>
    <p:sldId id="349" r:id="rId18"/>
    <p:sldId id="354" r:id="rId19"/>
    <p:sldId id="355" r:id="rId20"/>
    <p:sldId id="357" r:id="rId21"/>
    <p:sldId id="358" r:id="rId22"/>
    <p:sldId id="359" r:id="rId23"/>
    <p:sldId id="360" r:id="rId24"/>
    <p:sldId id="366" r:id="rId25"/>
    <p:sldId id="364" r:id="rId26"/>
    <p:sldId id="400" r:id="rId27"/>
    <p:sldId id="401" r:id="rId28"/>
    <p:sldId id="402" r:id="rId29"/>
    <p:sldId id="403" r:id="rId30"/>
    <p:sldId id="404" r:id="rId31"/>
    <p:sldId id="405" r:id="rId32"/>
    <p:sldId id="406" r:id="rId33"/>
    <p:sldId id="407" r:id="rId34"/>
    <p:sldId id="408" r:id="rId35"/>
    <p:sldId id="409" r:id="rId36"/>
    <p:sldId id="410" r:id="rId37"/>
    <p:sldId id="420" r:id="rId38"/>
    <p:sldId id="421" r:id="rId39"/>
    <p:sldId id="422" r:id="rId40"/>
    <p:sldId id="423" r:id="rId41"/>
    <p:sldId id="424" r:id="rId42"/>
    <p:sldId id="425" r:id="rId43"/>
    <p:sldId id="426" r:id="rId44"/>
    <p:sldId id="427" r:id="rId45"/>
    <p:sldId id="428" r:id="rId46"/>
    <p:sldId id="429" r:id="rId47"/>
    <p:sldId id="430" r:id="rId48"/>
    <p:sldId id="431" r:id="rId49"/>
    <p:sldId id="432" r:id="rId50"/>
    <p:sldId id="433" r:id="rId51"/>
    <p:sldId id="434" r:id="rId52"/>
    <p:sldId id="435" r:id="rId53"/>
    <p:sldId id="436" r:id="rId54"/>
    <p:sldId id="449" r:id="rId55"/>
    <p:sldId id="437" r:id="rId56"/>
    <p:sldId id="438" r:id="rId57"/>
    <p:sldId id="439" r:id="rId58"/>
    <p:sldId id="440" r:id="rId59"/>
    <p:sldId id="441" r:id="rId60"/>
    <p:sldId id="442" r:id="rId61"/>
    <p:sldId id="443" r:id="rId62"/>
    <p:sldId id="444" r:id="rId63"/>
    <p:sldId id="445" r:id="rId64"/>
    <p:sldId id="446" r:id="rId65"/>
    <p:sldId id="447" r:id="rId66"/>
    <p:sldId id="448" r:id="rId67"/>
    <p:sldId id="376" r:id="rId68"/>
    <p:sldId id="377" r:id="rId69"/>
    <p:sldId id="378" r:id="rId70"/>
    <p:sldId id="381" r:id="rId71"/>
    <p:sldId id="450" r:id="rId72"/>
    <p:sldId id="383" r:id="rId73"/>
    <p:sldId id="384" r:id="rId74"/>
    <p:sldId id="385" r:id="rId75"/>
    <p:sldId id="386" r:id="rId76"/>
    <p:sldId id="387" r:id="rId77"/>
    <p:sldId id="388" r:id="rId78"/>
    <p:sldId id="389" r:id="rId79"/>
    <p:sldId id="390" r:id="rId80"/>
    <p:sldId id="391" r:id="rId81"/>
    <p:sldId id="452" r:id="rId82"/>
    <p:sldId id="392" r:id="rId83"/>
    <p:sldId id="451" r:id="rId8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555" autoAdjust="0"/>
  </p:normalViewPr>
  <p:slideViewPr>
    <p:cSldViewPr>
      <p:cViewPr varScale="1">
        <p:scale>
          <a:sx n="87" d="100"/>
          <a:sy n="87" d="100"/>
        </p:scale>
        <p:origin x="-146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22368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tableStyles" Target="tableStyles.xml"/><Relationship Id="rId16" Type="http://schemas.openxmlformats.org/officeDocument/2006/relationships/slide" Target="slides/slide14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5" Type="http://schemas.openxmlformats.org/officeDocument/2006/relationships/slide" Target="slides/slide3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viewProps" Target="viewProps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99EF57-AB3E-402A-B314-BA6D243CC449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73264C-76C2-4CC7-A227-43FB4BEBC1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96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0B709B4-DC86-4E44-90FC-675937747ABD}" type="slidenum">
              <a:rPr lang="en-US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73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3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3264C-76C2-4CC7-A227-43FB4BEBC1B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0264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49690-5E77-46ED-8387-0F05EAD97D35}" type="datetime1">
              <a:rPr lang="en-US" smtClean="0"/>
              <a:pPr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DC49B-56A7-4E89-A940-1C1010DB9D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4532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A2F93-D326-4712-B1E0-BD7CCE720156}" type="datetime1">
              <a:rPr lang="en-US" smtClean="0"/>
              <a:pPr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DC49B-56A7-4E89-A940-1C1010DB9D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7852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8031C-C1B5-43F6-9DEE-7F1DE3D2C446}" type="datetime1">
              <a:rPr lang="en-US" smtClean="0"/>
              <a:pPr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DC49B-56A7-4E89-A940-1C1010DB9D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1366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CF411D3-E4AB-4451-A7C7-5EE5F4240DE8}" type="datetime1">
              <a:rPr lang="en-US" smtClean="0"/>
              <a:pPr/>
              <a:t>9/8/2014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CF44A0F5-85E7-4D82-A8E2-01C40ACF904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7512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34C5F16-59D7-471B-AC2E-86828148F38B}" type="datetime1">
              <a:rPr lang="en-US" smtClean="0"/>
              <a:pPr/>
              <a:t>9/8/2014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C4F27640-C81B-4DBA-B80E-1F3EC823C92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317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5FCD11DD-BA12-4146-8773-FC15FB6C4B5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538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49690-5E77-46ED-8387-0F05EAD97D35}" type="datetime1">
              <a:rPr lang="en-US" smtClean="0"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DC49B-56A7-4E89-A940-1C1010DB9D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E9AC3-40E1-4E29-9BB3-B29B6EF261A3}" type="datetime1">
              <a:rPr lang="en-US" smtClean="0"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DC49B-56A7-4E89-A940-1C1010DB9D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EA5A2-8F0C-48F3-9625-3BC74F472832}" type="datetime1">
              <a:rPr lang="en-US" smtClean="0"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DC49B-56A7-4E89-A940-1C1010DB9D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F2D83-84D2-420D-8399-DE930E4DF4EB}" type="datetime1">
              <a:rPr lang="en-US" smtClean="0"/>
              <a:t>9/8/2014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DC49B-56A7-4E89-A940-1C1010DB9D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EC8FE-9925-4398-AD8E-B3E45E4367A0}" type="datetime1">
              <a:rPr lang="en-US" smtClean="0"/>
              <a:t>9/8/2014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DC49B-56A7-4E89-A940-1C1010DB9D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E9AC3-40E1-4E29-9BB3-B29B6EF261A3}" type="datetime1">
              <a:rPr lang="en-US" smtClean="0"/>
              <a:pPr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DC49B-56A7-4E89-A940-1C1010DB9D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9356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48892-70A0-42EE-8439-26AC4DCA0057}" type="datetime1">
              <a:rPr lang="en-US" smtClean="0"/>
              <a:t>9/8/2014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DC49B-56A7-4E89-A940-1C1010DB9D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AAA1-6852-4711-8899-F088950488C9}" type="datetime1">
              <a:rPr lang="en-US" smtClean="0"/>
              <a:t>9/8/2014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DC49B-56A7-4E89-A940-1C1010DB9D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36837-5846-4655-BE75-618FF4FA1603}" type="datetime1">
              <a:rPr lang="en-US" smtClean="0"/>
              <a:t>9/8/2014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DC49B-56A7-4E89-A940-1C1010DB9D5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78E3-29E9-496A-861A-035184A271B9}" type="datetime1">
              <a:rPr lang="en-US" smtClean="0"/>
              <a:t>9/8/2014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5DC49B-56A7-4E89-A940-1C1010DB9D5D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A2F93-D326-4712-B1E0-BD7CCE720156}" type="datetime1">
              <a:rPr lang="en-US" smtClean="0"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DC49B-56A7-4E89-A940-1C1010DB9D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8031C-C1B5-43F6-9DEE-7F1DE3D2C446}" type="datetime1">
              <a:rPr lang="en-US" smtClean="0"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DC49B-56A7-4E89-A940-1C1010DB9D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EA5A2-8F0C-48F3-9625-3BC74F472832}" type="datetime1">
              <a:rPr lang="en-US" smtClean="0"/>
              <a:pPr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DC49B-56A7-4E89-A940-1C1010DB9D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779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F2D83-84D2-420D-8399-DE930E4DF4EB}" type="datetime1">
              <a:rPr lang="en-US" smtClean="0"/>
              <a:pPr/>
              <a:t>9/8/2014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DC49B-56A7-4E89-A940-1C1010DB9D5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965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EC8FE-9925-4398-AD8E-B3E45E4367A0}" type="datetime1">
              <a:rPr lang="en-US" smtClean="0"/>
              <a:pPr/>
              <a:t>9/8/2014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DC49B-56A7-4E89-A940-1C1010DB9D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688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48892-70A0-42EE-8439-26AC4DCA0057}" type="datetime1">
              <a:rPr lang="en-US" smtClean="0"/>
              <a:pPr/>
              <a:t>9/8/2014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DC49B-56A7-4E89-A940-1C1010DB9D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668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AAA1-6852-4711-8899-F088950488C9}" type="datetime1">
              <a:rPr lang="en-US" smtClean="0"/>
              <a:pPr/>
              <a:t>9/8/2014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DC49B-56A7-4E89-A940-1C1010DB9D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0165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36837-5846-4655-BE75-618FF4FA1603}" type="datetime1">
              <a:rPr lang="en-US" smtClean="0"/>
              <a:pPr/>
              <a:t>9/8/2014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43434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E5DC49B-56A7-4E89-A940-1C1010DB9D5D}" type="slidenum">
              <a:rPr lang="en-US" smtClean="0">
                <a:solidFill>
                  <a:srgbClr val="434342"/>
                </a:solidFill>
              </a:rPr>
              <a:pPr/>
              <a:t>‹#›</a:t>
            </a:fld>
            <a:endParaRPr lang="en-US">
              <a:solidFill>
                <a:srgbClr val="4343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757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78E3-29E9-496A-861A-035184A271B9}" type="datetime1">
              <a:rPr lang="en-US" smtClean="0"/>
              <a:pPr/>
              <a:t>9/8/2014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DC49B-56A7-4E89-A940-1C1010DB9D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439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36515DF2-5FE0-4777-8B54-A1A543B0C98D}" type="datetime1">
              <a:rPr lang="en-US" smtClean="0"/>
              <a:pPr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DE5DC49B-56A7-4E89-A940-1C1010DB9D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802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DE5DC49B-56A7-4E89-A940-1C1010DB9D5D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36515DF2-5FE0-4777-8B54-A1A543B0C98D}" type="datetime1">
              <a:rPr lang="en-US" smtClean="0"/>
              <a:t>9/8/2014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1.png"/><Relationship Id="rId7" Type="http://schemas.openxmlformats.org/officeDocument/2006/relationships/image" Target="../media/image9.wmf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8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0.w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2.w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1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1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1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1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1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1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2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6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6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6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689221" y="1388344"/>
            <a:ext cx="5648623" cy="1594182"/>
          </a:xfrm>
        </p:spPr>
        <p:txBody>
          <a:bodyPr/>
          <a:lstStyle/>
          <a:p>
            <a:r>
              <a:rPr lang="en-US" dirty="0" smtClean="0"/>
              <a:t>Unit 1</a:t>
            </a:r>
            <a:br>
              <a:rPr lang="en-US" dirty="0" smtClean="0"/>
            </a:br>
            <a:r>
              <a:rPr lang="en-US" dirty="0" smtClean="0"/>
              <a:t>Measurement and data processing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919853" y="2716951"/>
            <a:ext cx="6511131" cy="853621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chemistry 2014-2015</a:t>
            </a:r>
          </a:p>
          <a:p>
            <a:r>
              <a:rPr lang="en-US" sz="2400" dirty="0" err="1" smtClean="0">
                <a:solidFill>
                  <a:schemeClr val="bg1"/>
                </a:solidFill>
              </a:rPr>
              <a:t>Mr</a:t>
            </a:r>
            <a:r>
              <a:rPr lang="en-US" sz="2400" dirty="0" smtClean="0">
                <a:solidFill>
                  <a:schemeClr val="bg1"/>
                </a:solidFill>
              </a:rPr>
              <a:t> .Trimble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DC49B-56A7-4E89-A940-1C1010DB9D5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2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F1DF849-9F74-4F3B-8D83-ADB789B5A3AA}" type="slidenum">
              <a:rPr lang="en-US"/>
              <a:pPr/>
              <a:t>10</a:t>
            </a:fld>
            <a:endParaRPr lang="en-US"/>
          </a:p>
        </p:txBody>
      </p:sp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>
          <a:xfrm>
            <a:off x="822960" y="365760"/>
            <a:ext cx="7520940" cy="701040"/>
          </a:xfrm>
          <a:solidFill>
            <a:schemeClr val="accent2"/>
          </a:solidFill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Scientific Notation</a:t>
            </a:r>
          </a:p>
        </p:txBody>
      </p:sp>
      <p:sp>
        <p:nvSpPr>
          <p:cNvPr id="163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219200"/>
            <a:ext cx="7772400" cy="4724400"/>
          </a:xfrm>
        </p:spPr>
        <p:txBody>
          <a:bodyPr>
            <a:normAutofit/>
          </a:bodyPr>
          <a:lstStyle/>
          <a:p>
            <a:pPr marL="457200" indent="-457200">
              <a:lnSpc>
                <a:spcPct val="90000"/>
              </a:lnSpc>
              <a:buFont typeface="Arial" pitchFamily="34" charset="0"/>
              <a:buChar char="•"/>
            </a:pPr>
            <a:r>
              <a:rPr lang="en-US" sz="2800" dirty="0"/>
              <a:t>Used to shorten large or small numbers</a:t>
            </a:r>
          </a:p>
          <a:p>
            <a:pPr marL="457200" indent="-457200">
              <a:lnSpc>
                <a:spcPct val="90000"/>
              </a:lnSpc>
              <a:buFont typeface="Arial" pitchFamily="34" charset="0"/>
              <a:buChar char="•"/>
            </a:pPr>
            <a:r>
              <a:rPr lang="en-US" sz="2800" dirty="0"/>
              <a:t>Standard Form</a:t>
            </a:r>
          </a:p>
          <a:p>
            <a:pPr lvl="1">
              <a:lnSpc>
                <a:spcPct val="90000"/>
              </a:lnSpc>
            </a:pPr>
            <a:r>
              <a:rPr lang="en-US" sz="2800" dirty="0"/>
              <a:t>Base - one number to the left of the decimal place, with all the significant figures shown</a:t>
            </a:r>
          </a:p>
          <a:p>
            <a:pPr lvl="1">
              <a:lnSpc>
                <a:spcPct val="90000"/>
              </a:lnSpc>
            </a:pPr>
            <a:r>
              <a:rPr lang="en-US" sz="2800" dirty="0"/>
              <a:t>Exponent – is the number of places the decimal point must be shifted to give the number in standard form</a:t>
            </a:r>
          </a:p>
          <a:p>
            <a:pPr lvl="2">
              <a:lnSpc>
                <a:spcPct val="90000"/>
              </a:lnSpc>
            </a:pPr>
            <a:r>
              <a:rPr lang="en-US" sz="2800" dirty="0"/>
              <a:t>Negative Exponent – value less than 1</a:t>
            </a:r>
          </a:p>
          <a:p>
            <a:pPr lvl="2">
              <a:lnSpc>
                <a:spcPct val="90000"/>
              </a:lnSpc>
            </a:pPr>
            <a:r>
              <a:rPr lang="en-US" sz="2800" dirty="0"/>
              <a:t>Positive Exponent – value greater than 1</a:t>
            </a:r>
          </a:p>
        </p:txBody>
      </p:sp>
    </p:spTree>
    <p:extLst>
      <p:ext uri="{BB962C8B-B14F-4D97-AF65-F5344CB8AC3E}">
        <p14:creationId xmlns:p14="http://schemas.microsoft.com/office/powerpoint/2010/main" val="4196624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7EC219A-E655-4F4E-A83F-6ABD3744B6E0}" type="slidenum">
              <a:rPr lang="en-US"/>
              <a:pPr/>
              <a:t>11</a:t>
            </a:fld>
            <a:endParaRPr lang="en-US"/>
          </a:p>
        </p:txBody>
      </p:sp>
      <p:sp>
        <p:nvSpPr>
          <p:cNvPr id="164866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Examples: Scientific </a:t>
            </a: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Notation</a:t>
            </a:r>
          </a:p>
        </p:txBody>
      </p:sp>
      <p:sp>
        <p:nvSpPr>
          <p:cNvPr id="164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066800"/>
            <a:ext cx="7772400" cy="51816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400" b="0" dirty="0"/>
              <a:t>124300 =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400" b="0" dirty="0"/>
          </a:p>
          <a:p>
            <a:pPr>
              <a:lnSpc>
                <a:spcPct val="90000"/>
              </a:lnSpc>
            </a:pPr>
            <a:r>
              <a:rPr lang="en-US" sz="2400" b="0" dirty="0"/>
              <a:t>0.00362 = 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400" b="0" dirty="0"/>
          </a:p>
          <a:p>
            <a:pPr>
              <a:lnSpc>
                <a:spcPct val="90000"/>
              </a:lnSpc>
            </a:pPr>
            <a:r>
              <a:rPr lang="en-US" sz="2400" b="0" dirty="0"/>
              <a:t>1300000 =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400" b="0" dirty="0"/>
          </a:p>
          <a:p>
            <a:pPr>
              <a:lnSpc>
                <a:spcPct val="90000"/>
              </a:lnSpc>
            </a:pPr>
            <a:r>
              <a:rPr lang="en-US" sz="2400" b="0" dirty="0"/>
              <a:t>1.23E-5 =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400" b="0" dirty="0"/>
          </a:p>
          <a:p>
            <a:pPr>
              <a:lnSpc>
                <a:spcPct val="90000"/>
              </a:lnSpc>
            </a:pPr>
            <a:r>
              <a:rPr lang="en-US" sz="2400" b="0" dirty="0"/>
              <a:t>5.61 x 10^6 =</a:t>
            </a:r>
          </a:p>
        </p:txBody>
      </p:sp>
    </p:spTree>
    <p:extLst>
      <p:ext uri="{BB962C8B-B14F-4D97-AF65-F5344CB8AC3E}">
        <p14:creationId xmlns:p14="http://schemas.microsoft.com/office/powerpoint/2010/main" val="2547665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Uncertainties in calculated results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DC49B-56A7-4E89-A940-1C1010DB9D5D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130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228600"/>
            <a:ext cx="7520940" cy="762000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Significant figures in mathematical operations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1100628"/>
            <a:ext cx="7520940" cy="4766772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sz="2600" dirty="0" smtClean="0"/>
              <a:t>Addition/Subtraction – </a:t>
            </a:r>
            <a:r>
              <a:rPr lang="en-US" sz="2600" b="0" dirty="0" smtClean="0"/>
              <a:t>the answer will have the same number of decimal places as the measurement with the fewest decimal places</a:t>
            </a:r>
          </a:p>
          <a:p>
            <a:pPr>
              <a:buFont typeface="Arial" pitchFamily="34" charset="0"/>
              <a:buChar char="•"/>
            </a:pPr>
            <a:r>
              <a:rPr lang="en-US" sz="2600" dirty="0" smtClean="0"/>
              <a:t>Multiplication/Division – </a:t>
            </a:r>
            <a:r>
              <a:rPr lang="en-US" sz="2600" b="0" dirty="0" smtClean="0"/>
              <a:t>the answer will have the same number of significant figures as the measurement with the fewest significant figures</a:t>
            </a:r>
          </a:p>
          <a:p>
            <a:pPr>
              <a:buFont typeface="Arial" pitchFamily="34" charset="0"/>
              <a:buChar char="•"/>
            </a:pPr>
            <a:r>
              <a:rPr lang="en-US" sz="2600" dirty="0" smtClean="0"/>
              <a:t>Mixed operations – </a:t>
            </a:r>
            <a:r>
              <a:rPr lang="en-US" sz="2600" b="0" dirty="0" smtClean="0"/>
              <a:t>follow the order of operations, determining  </a:t>
            </a:r>
            <a:r>
              <a:rPr lang="en-US" sz="2600" b="0" dirty="0" err="1" smtClean="0"/>
              <a:t>s.f.</a:t>
            </a:r>
            <a:r>
              <a:rPr lang="en-US" sz="2600" b="0" dirty="0" smtClean="0"/>
              <a:t>  for each step, do not round until the end!</a:t>
            </a:r>
            <a:endParaRPr lang="en-US" sz="2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DC49B-56A7-4E89-A940-1C1010DB9D5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892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CA982F-8035-4123-AFF3-3BECC6D16604}" type="slidenum">
              <a:rPr lang="en-US"/>
              <a:pPr/>
              <a:t>14</a:t>
            </a:fld>
            <a:endParaRPr lang="en-US"/>
          </a:p>
        </p:txBody>
      </p:sp>
      <p:sp>
        <p:nvSpPr>
          <p:cNvPr id="159746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Example of Sig. Figs in Calculations</a:t>
            </a:r>
          </a:p>
        </p:txBody>
      </p:sp>
      <p:sp>
        <p:nvSpPr>
          <p:cNvPr id="159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2960" y="1100628"/>
            <a:ext cx="7520940" cy="3852372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en-US" sz="2800" dirty="0"/>
              <a:t>33.5 cm + 7.88 cm + 0.977 cm =</a:t>
            </a:r>
          </a:p>
          <a:p>
            <a:pPr>
              <a:buFontTx/>
              <a:buNone/>
            </a:pPr>
            <a:endParaRPr lang="en-US" sz="2800" dirty="0"/>
          </a:p>
          <a:p>
            <a:pPr>
              <a:buFontTx/>
              <a:buNone/>
            </a:pPr>
            <a:r>
              <a:rPr lang="en-US" sz="2800" dirty="0"/>
              <a:t>23000 km  +  8.7 km =</a:t>
            </a:r>
          </a:p>
          <a:p>
            <a:pPr>
              <a:buFontTx/>
              <a:buNone/>
            </a:pPr>
            <a:endParaRPr lang="en-US" sz="2800" dirty="0"/>
          </a:p>
          <a:p>
            <a:pPr>
              <a:buFontTx/>
              <a:buNone/>
            </a:pPr>
            <a:r>
              <a:rPr lang="en-US" sz="2800" dirty="0"/>
              <a:t>67.23 cm  x 9.22 cm =</a:t>
            </a:r>
          </a:p>
          <a:p>
            <a:pPr>
              <a:buFontTx/>
              <a:buNone/>
            </a:pPr>
            <a:endParaRPr lang="en-US" sz="2800" dirty="0"/>
          </a:p>
          <a:p>
            <a:pPr>
              <a:buFontTx/>
              <a:buNone/>
            </a:pPr>
            <a:r>
              <a:rPr lang="en-US" sz="2800" dirty="0" smtClean="0"/>
              <a:t>(2</a:t>
            </a:r>
            <a:r>
              <a:rPr lang="en-US" sz="2800" u="sng" dirty="0" smtClean="0"/>
              <a:t>0</a:t>
            </a:r>
            <a:r>
              <a:rPr lang="en-US" sz="2800" dirty="0" smtClean="0"/>
              <a:t>0 </a:t>
            </a:r>
            <a:r>
              <a:rPr lang="en-US" sz="2800" dirty="0"/>
              <a:t>cm x </a:t>
            </a:r>
            <a:r>
              <a:rPr lang="en-US" sz="2800" dirty="0" smtClean="0"/>
              <a:t>3.333) + (300 x 1.35) </a:t>
            </a:r>
            <a:r>
              <a:rPr lang="en-US" sz="2800" dirty="0"/>
              <a:t>cm = </a:t>
            </a:r>
          </a:p>
          <a:p>
            <a:pPr>
              <a:buFontTx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5826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59473F-74AC-437A-9389-24184D771B76}" type="slidenum">
              <a:rPr lang="en-US"/>
              <a:pPr/>
              <a:t>15</a:t>
            </a:fld>
            <a:endParaRPr lang="en-US"/>
          </a:p>
        </p:txBody>
      </p:sp>
      <p:sp>
        <p:nvSpPr>
          <p:cNvPr id="165890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Calculators and Scientific Notation</a:t>
            </a:r>
          </a:p>
        </p:txBody>
      </p:sp>
      <p:sp>
        <p:nvSpPr>
          <p:cNvPr id="165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dirty="0">
                <a:sym typeface="Symbol" pitchFamily="18" charset="2"/>
              </a:rPr>
              <a:t>Calculators handle scientific notation by only inputting the exponent, using an EXP or EE key</a:t>
            </a:r>
          </a:p>
          <a:p>
            <a:pPr lvl="2"/>
            <a:r>
              <a:rPr lang="en-US" sz="2800" dirty="0">
                <a:sym typeface="Symbol" pitchFamily="18" charset="2"/>
              </a:rPr>
              <a:t>enter the base as you would a regular number, then press EXP or EE, then enter the exponent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>
                <a:sym typeface="Symbol" pitchFamily="18" charset="2"/>
              </a:rPr>
              <a:t>Display – the calculator used E to show exponent ( </a:t>
            </a:r>
            <a:r>
              <a:rPr lang="en-US" sz="2800" u="sng" dirty="0">
                <a:sym typeface="Symbol" pitchFamily="18" charset="2"/>
              </a:rPr>
              <a:t>E means x 10</a:t>
            </a:r>
            <a:r>
              <a:rPr lang="en-US" sz="2800" dirty="0">
                <a:sym typeface="Symbol" pitchFamily="18" charset="2"/>
              </a:rPr>
              <a:t> )</a:t>
            </a:r>
          </a:p>
        </p:txBody>
      </p:sp>
    </p:spTree>
    <p:extLst>
      <p:ext uri="{BB962C8B-B14F-4D97-AF65-F5344CB8AC3E}">
        <p14:creationId xmlns:p14="http://schemas.microsoft.com/office/powerpoint/2010/main" val="3684525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errors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DC49B-56A7-4E89-A940-1C1010DB9D5D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269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Random errors - Precision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05800" cy="3579849"/>
          </a:xfrm>
        </p:spPr>
        <p:txBody>
          <a:bodyPr>
            <a:normAutofit/>
          </a:bodyPr>
          <a:lstStyle/>
          <a:p>
            <a:pPr lvl="0">
              <a:buFont typeface="Arial" pitchFamily="34" charset="0"/>
              <a:buChar char="•"/>
            </a:pPr>
            <a:r>
              <a:rPr lang="en-US" sz="3200" dirty="0"/>
              <a:t>Random </a:t>
            </a:r>
            <a:r>
              <a:rPr lang="en-US" sz="3200" dirty="0" smtClean="0"/>
              <a:t>errors -  </a:t>
            </a:r>
            <a:r>
              <a:rPr lang="en-US" sz="3200" b="0" dirty="0" smtClean="0"/>
              <a:t>Precision</a:t>
            </a:r>
          </a:p>
          <a:p>
            <a:pPr lvl="2">
              <a:buFont typeface="Arial" pitchFamily="34" charset="0"/>
              <a:buChar char="•"/>
            </a:pPr>
            <a:r>
              <a:rPr lang="en-US" sz="3200" b="0" dirty="0" smtClean="0"/>
              <a:t>A </a:t>
            </a:r>
            <a:r>
              <a:rPr lang="en-US" sz="3200" b="0" dirty="0"/>
              <a:t>random error makes the measured value both smaller and larger than the true </a:t>
            </a:r>
            <a:r>
              <a:rPr lang="en-US" sz="3200" b="0" dirty="0" smtClean="0"/>
              <a:t>value (this happens by chance alone)</a:t>
            </a:r>
          </a:p>
          <a:p>
            <a:pPr lvl="2">
              <a:buFont typeface="Arial" pitchFamily="34" charset="0"/>
              <a:buChar char="•"/>
            </a:pPr>
            <a:r>
              <a:rPr lang="en-US" sz="3200" dirty="0" smtClean="0"/>
              <a:t>Reduce random errors- repeat the experiment</a:t>
            </a:r>
            <a:endParaRPr lang="en-US" sz="3200" b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</p:spPr>
        <p:txBody>
          <a:bodyPr/>
          <a:lstStyle/>
          <a:p>
            <a:fld id="{DE5DC49B-56A7-4E89-A940-1C1010DB9D5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362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Systematic errors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>
              <a:buFont typeface="Arial" pitchFamily="34" charset="0"/>
              <a:buChar char="•"/>
            </a:pPr>
            <a:r>
              <a:rPr lang="en-US" sz="3200" dirty="0"/>
              <a:t>Systematic </a:t>
            </a:r>
            <a:r>
              <a:rPr lang="en-US" sz="3200" dirty="0" smtClean="0"/>
              <a:t>error</a:t>
            </a:r>
            <a:r>
              <a:rPr lang="en-US" sz="3200" dirty="0"/>
              <a:t> </a:t>
            </a:r>
            <a:r>
              <a:rPr lang="en-US" sz="3200" dirty="0" smtClean="0"/>
              <a:t>-  </a:t>
            </a:r>
            <a:r>
              <a:rPr lang="en-US" sz="3200" b="0" dirty="0"/>
              <a:t>Accuracy </a:t>
            </a:r>
            <a:endParaRPr lang="en-US" sz="3200" b="0" dirty="0" smtClean="0"/>
          </a:p>
          <a:p>
            <a:pPr lvl="0">
              <a:buFont typeface="Arial" pitchFamily="34" charset="0"/>
              <a:buChar char="•"/>
            </a:pPr>
            <a:r>
              <a:rPr lang="en-US" sz="3200" b="0" dirty="0" smtClean="0"/>
              <a:t>Errors </a:t>
            </a:r>
            <a:r>
              <a:rPr lang="en-US" sz="3200" b="0" dirty="0"/>
              <a:t>due to "incorrect" use of equipment or poor experimental </a:t>
            </a:r>
            <a:r>
              <a:rPr lang="en-US" sz="3200" b="0" dirty="0" smtClean="0"/>
              <a:t>design</a:t>
            </a:r>
          </a:p>
          <a:p>
            <a:pPr lvl="2">
              <a:buFont typeface="Arial" pitchFamily="34" charset="0"/>
              <a:buChar char="•"/>
            </a:pPr>
            <a:r>
              <a:rPr lang="en-US" sz="2800" b="0" dirty="0"/>
              <a:t>M</a:t>
            </a:r>
            <a:r>
              <a:rPr lang="en-US" sz="2800" b="0" dirty="0" smtClean="0"/>
              <a:t>akes </a:t>
            </a:r>
            <a:r>
              <a:rPr lang="en-US" sz="2800" b="0" dirty="0"/>
              <a:t>the measured value always smaller or larger than the true value, but not both. </a:t>
            </a:r>
            <a:endParaRPr lang="en-US" sz="2800" b="0" dirty="0" smtClean="0"/>
          </a:p>
          <a:p>
            <a:pPr lvl="2">
              <a:buFont typeface="Arial" pitchFamily="34" charset="0"/>
              <a:buChar char="•"/>
            </a:pPr>
            <a:r>
              <a:rPr lang="en-US" sz="2800" dirty="0"/>
              <a:t>An experiment may involve more than one systematic error and these errors may nullify one another</a:t>
            </a:r>
            <a:endParaRPr lang="en-US" sz="2800" b="0" dirty="0"/>
          </a:p>
          <a:p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990600" y="3544942"/>
            <a:ext cx="6934200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294967295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</p:spPr>
        <p:txBody>
          <a:bodyPr/>
          <a:lstStyle/>
          <a:p>
            <a:fld id="{DE5DC49B-56A7-4E89-A940-1C1010DB9D5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680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Categories of systematic errors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143000"/>
            <a:ext cx="8458200" cy="4419600"/>
          </a:xfrm>
        </p:spPr>
        <p:txBody>
          <a:bodyPr>
            <a:noAutofit/>
          </a:bodyPr>
          <a:lstStyle/>
          <a:p>
            <a:pPr marL="571500" indent="-457200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2800" dirty="0" smtClean="0">
                <a:ea typeface="Times New Roman"/>
                <a:cs typeface="Times New Roman"/>
              </a:rPr>
              <a:t>Personal errors – </a:t>
            </a:r>
            <a:r>
              <a:rPr lang="en-US" sz="2800" b="0" dirty="0" smtClean="0">
                <a:ea typeface="Times New Roman"/>
                <a:cs typeface="Times New Roman"/>
              </a:rPr>
              <a:t>the result </a:t>
            </a:r>
            <a:r>
              <a:rPr lang="en-US" sz="2800" b="0" dirty="0">
                <a:ea typeface="Times New Roman"/>
                <a:cs typeface="Times New Roman"/>
              </a:rPr>
              <a:t>of ignorance, carelessness, prejudices, or physical limitations on the experimenter. </a:t>
            </a:r>
          </a:p>
          <a:p>
            <a:pPr marL="457200" marR="0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2800" dirty="0">
                <a:ea typeface="Times New Roman"/>
                <a:cs typeface="Times New Roman"/>
              </a:rPr>
              <a:t>Instrumental </a:t>
            </a:r>
            <a:r>
              <a:rPr lang="en-US" sz="2800" dirty="0" smtClean="0">
                <a:ea typeface="Times New Roman"/>
                <a:cs typeface="Times New Roman"/>
              </a:rPr>
              <a:t>Errors - </a:t>
            </a:r>
            <a:r>
              <a:rPr lang="en-US" sz="2800" b="0" dirty="0" smtClean="0">
                <a:ea typeface="Times New Roman"/>
                <a:cs typeface="Times New Roman"/>
              </a:rPr>
              <a:t>attributed </a:t>
            </a:r>
            <a:r>
              <a:rPr lang="en-US" sz="2800" b="0" dirty="0">
                <a:ea typeface="Times New Roman"/>
                <a:cs typeface="Times New Roman"/>
              </a:rPr>
              <a:t>to imperfections in the tools with which the analyst works. </a:t>
            </a:r>
            <a:endParaRPr lang="en-US" sz="2800" dirty="0">
              <a:ea typeface="Times New Roman"/>
              <a:cs typeface="Times New Roman"/>
            </a:endParaRPr>
          </a:p>
          <a:p>
            <a:pPr marL="457200" marR="0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2800" dirty="0">
                <a:ea typeface="Times New Roman"/>
                <a:cs typeface="Times New Roman"/>
              </a:rPr>
              <a:t>Method </a:t>
            </a:r>
            <a:r>
              <a:rPr lang="en-US" sz="2800" dirty="0" smtClean="0">
                <a:ea typeface="Times New Roman"/>
                <a:cs typeface="Times New Roman"/>
              </a:rPr>
              <a:t>Errors</a:t>
            </a:r>
            <a:r>
              <a:rPr lang="en-US" sz="2800" b="0" dirty="0">
                <a:ea typeface="Times New Roman"/>
                <a:cs typeface="Times New Roman"/>
              </a:rPr>
              <a:t> </a:t>
            </a:r>
            <a:r>
              <a:rPr lang="en-US" sz="2800" b="0" dirty="0" smtClean="0">
                <a:ea typeface="Times New Roman"/>
                <a:cs typeface="Times New Roman"/>
              </a:rPr>
              <a:t>- results </a:t>
            </a:r>
            <a:r>
              <a:rPr lang="en-US" sz="2800" b="0" dirty="0">
                <a:ea typeface="Times New Roman"/>
                <a:cs typeface="Times New Roman"/>
              </a:rPr>
              <a:t>when you do not consider how to control an </a:t>
            </a:r>
            <a:r>
              <a:rPr lang="en-US" sz="2800" b="0" dirty="0" smtClean="0">
                <a:ea typeface="Times New Roman"/>
                <a:cs typeface="Times New Roman"/>
              </a:rPr>
              <a:t>experiment</a:t>
            </a:r>
            <a:r>
              <a:rPr lang="en-US" sz="3200" b="0" dirty="0" smtClean="0">
                <a:ea typeface="Times New Roman"/>
                <a:cs typeface="Times New Roman"/>
              </a:rPr>
              <a:t>.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</p:spPr>
        <p:txBody>
          <a:bodyPr/>
          <a:lstStyle/>
          <a:p>
            <a:fld id="{DE5DC49B-56A7-4E89-A940-1C1010DB9D5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70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Uncertainties in measurements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DC49B-56A7-4E89-A940-1C1010DB9D5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39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152400"/>
            <a:ext cx="7520940" cy="548640"/>
          </a:xfrm>
          <a:solidFill>
            <a:schemeClr val="accent2"/>
          </a:solidFill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Determination of error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3600" dirty="0" smtClean="0">
                <a:solidFill>
                  <a:srgbClr val="000080"/>
                </a:solidFill>
              </a:rPr>
              <a:t>Accuracy</a:t>
            </a:r>
            <a:r>
              <a:rPr lang="en-US" sz="3600" dirty="0" smtClean="0"/>
              <a:t>  - how </a:t>
            </a:r>
            <a:r>
              <a:rPr lang="en-US" sz="3600" dirty="0"/>
              <a:t>close a measurement is to the true value of a quantity.</a:t>
            </a:r>
          </a:p>
          <a:p>
            <a:pPr>
              <a:buFont typeface="Arial" pitchFamily="34" charset="0"/>
              <a:buChar char="•"/>
            </a:pPr>
            <a:r>
              <a:rPr lang="en-US" sz="3600" i="1" dirty="0"/>
              <a:t> </a:t>
            </a:r>
            <a:r>
              <a:rPr lang="en-US" sz="3600" dirty="0">
                <a:solidFill>
                  <a:srgbClr val="000080"/>
                </a:solidFill>
              </a:rPr>
              <a:t>Precision</a:t>
            </a:r>
            <a:r>
              <a:rPr lang="en-US" sz="3600" dirty="0"/>
              <a:t> </a:t>
            </a:r>
            <a:r>
              <a:rPr lang="en-US" sz="3600" dirty="0" smtClean="0"/>
              <a:t>- how </a:t>
            </a:r>
            <a:r>
              <a:rPr lang="en-US" sz="3600" dirty="0"/>
              <a:t>close several measurements are to each other.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224C1-142F-4A4D-8533-5EB11B1CE6F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824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Precision vs. accuracy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990600"/>
            <a:ext cx="7924800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224C1-142F-4A4D-8533-5EB11B1CE6F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053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228600"/>
            <a:ext cx="7520940" cy="685800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Evaluating accuracy and precision in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Font typeface="Arial" pitchFamily="34" charset="0"/>
              <a:buChar char="•"/>
            </a:pPr>
            <a:r>
              <a:rPr lang="en-US" sz="2400" dirty="0"/>
              <a:t>When evaluating whether data is accurate or precise you could look at 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801009"/>
              </p:ext>
            </p:extLst>
          </p:nvPr>
        </p:nvGraphicFramePr>
        <p:xfrm>
          <a:off x="609600" y="1905000"/>
          <a:ext cx="8153400" cy="439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1200"/>
                <a:gridCol w="3352800"/>
                <a:gridCol w="2819400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Accuracy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Precision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Single Data Point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</a:t>
                      </a:r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single data point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is accurate if it is close the literature value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</a:t>
                      </a:r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single data point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is precise if it has many decimal places/significant figures.  Meaning, you used a very precise tool or method for measuring the value.  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Set of Data Points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</a:t>
                      </a:r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set of data point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 are accurate if the </a:t>
                      </a:r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average or mean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close to the literature value.  This is the reason we do multiple trials.  Any random errors cancel out when the average is taken, thus random error is reduced.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</a:t>
                      </a:r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set of data points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are precise if they are all very close together.  This definition refers to the consistency of the data.  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DC49B-56A7-4E89-A940-1C1010DB9D5D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441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Percentage uncertainties and propagation of errors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DC49B-56A7-4E89-A940-1C1010DB9D5D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27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Percent Uncertainties and errors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Percent Error</a:t>
            </a:r>
          </a:p>
          <a:p>
            <a:pPr marL="0" indent="0"/>
            <a:r>
              <a:rPr lang="en-US" sz="2400" dirty="0"/>
              <a:t>	</a:t>
            </a:r>
            <a:r>
              <a:rPr lang="en-US" sz="2400" b="0" u="sng" dirty="0" smtClean="0"/>
              <a:t>(accepted value – experimental value) </a:t>
            </a:r>
            <a:r>
              <a:rPr lang="en-US" sz="2400" b="0" dirty="0" smtClean="0"/>
              <a:t>  x  100</a:t>
            </a:r>
          </a:p>
          <a:p>
            <a:pPr marL="0" indent="0"/>
            <a:r>
              <a:rPr lang="en-US" sz="2400" b="0" dirty="0"/>
              <a:t>	</a:t>
            </a:r>
            <a:r>
              <a:rPr lang="en-US" sz="2400" b="0" dirty="0" smtClean="0"/>
              <a:t>	accepted value</a:t>
            </a:r>
            <a:endParaRPr lang="en-US" sz="2400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DC49B-56A7-4E89-A940-1C1010DB9D5D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447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14363" y="325438"/>
            <a:ext cx="7772400" cy="812800"/>
          </a:xfrm>
        </p:spPr>
        <p:txBody>
          <a:bodyPr/>
          <a:lstStyle/>
          <a:p>
            <a:r>
              <a:rPr lang="en-US" altLang="en-US" dirty="0" smtClean="0"/>
              <a:t>CH. 3 - MEASUREMENT</a:t>
            </a:r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976313" y="3371850"/>
            <a:ext cx="7391400" cy="2246313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ct val="40000"/>
              </a:spcBef>
              <a:buClr>
                <a:srgbClr val="FFCC00"/>
              </a:buClr>
            </a:pPr>
            <a:r>
              <a:rPr lang="en-US" altLang="en-US" sz="4600" smtClean="0"/>
              <a:t>Temperature Conversions</a:t>
            </a:r>
          </a:p>
          <a:p>
            <a:pPr>
              <a:lnSpc>
                <a:spcPct val="120000"/>
              </a:lnSpc>
              <a:spcBef>
                <a:spcPct val="40000"/>
              </a:spcBef>
              <a:buClr>
                <a:srgbClr val="FFCC00"/>
              </a:buClr>
            </a:pPr>
            <a:endParaRPr lang="en-US" altLang="en-US" sz="3000" b="0" smtClean="0"/>
          </a:p>
        </p:txBody>
      </p:sp>
    </p:spTree>
    <p:extLst>
      <p:ext uri="{BB962C8B-B14F-4D97-AF65-F5344CB8AC3E}">
        <p14:creationId xmlns:p14="http://schemas.microsoft.com/office/powerpoint/2010/main" val="22327454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A. Temperature</a:t>
            </a:r>
          </a:p>
        </p:txBody>
      </p:sp>
      <p:sp>
        <p:nvSpPr>
          <p:cNvPr id="212995" name="Rectangle 3"/>
          <p:cNvSpPr>
            <a:spLocks noGrp="1" noChangeArrowheads="1"/>
          </p:cNvSpPr>
          <p:nvPr>
            <p:ph idx="1"/>
          </p:nvPr>
        </p:nvSpPr>
        <p:spPr>
          <a:xfrm>
            <a:off x="284163" y="1447800"/>
            <a:ext cx="5975350" cy="4681538"/>
          </a:xfrm>
        </p:spPr>
        <p:txBody>
          <a:bodyPr>
            <a:normAutofit/>
          </a:bodyPr>
          <a:lstStyle/>
          <a:p>
            <a:pPr>
              <a:spcBef>
                <a:spcPct val="10000"/>
              </a:spcBef>
            </a:pPr>
            <a:r>
              <a:rPr lang="en-US" altLang="en-US" sz="3200" dirty="0" smtClean="0">
                <a:solidFill>
                  <a:schemeClr val="folHlink"/>
                </a:solidFill>
              </a:rPr>
              <a:t>Temperature</a:t>
            </a:r>
            <a:endParaRPr lang="en-US" altLang="en-US" sz="3200" dirty="0" smtClean="0"/>
          </a:p>
          <a:p>
            <a:pPr lvl="1">
              <a:spcBef>
                <a:spcPct val="10000"/>
              </a:spcBef>
            </a:pPr>
            <a:r>
              <a:rPr lang="en-US" altLang="en-US" sz="3200" dirty="0" smtClean="0"/>
              <a:t>measure of the average KE of the particles in a sample of matter</a:t>
            </a:r>
          </a:p>
        </p:txBody>
      </p:sp>
      <p:pic>
        <p:nvPicPr>
          <p:cNvPr id="212996" name="Picture 4" descr="THERMOM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6038" y="1611313"/>
            <a:ext cx="2405062" cy="5011737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704850" y="3711575"/>
            <a:ext cx="5095875" cy="841375"/>
            <a:chOff x="444" y="2674"/>
            <a:chExt cx="3210" cy="530"/>
          </a:xfrm>
        </p:grpSpPr>
        <p:sp>
          <p:nvSpPr>
            <p:cNvPr id="4109" name="AutoShape 1029"/>
            <p:cNvSpPr>
              <a:spLocks noChangeArrowheads="1"/>
            </p:cNvSpPr>
            <p:nvPr/>
          </p:nvSpPr>
          <p:spPr bwMode="auto">
            <a:xfrm>
              <a:off x="444" y="2674"/>
              <a:ext cx="3210" cy="53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cap="sq">
              <a:solidFill>
                <a:schemeClr val="bg2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9pPr>
            </a:lstStyle>
            <a:p>
              <a:endParaRPr lang="en-US" altLang="en-US"/>
            </a:p>
          </p:txBody>
        </p:sp>
        <p:graphicFrame>
          <p:nvGraphicFramePr>
            <p:cNvPr id="4100" name="Object 7"/>
            <p:cNvGraphicFramePr>
              <a:graphicFrameLocks noChangeAspect="1"/>
            </p:cNvGraphicFramePr>
            <p:nvPr/>
          </p:nvGraphicFramePr>
          <p:xfrm>
            <a:off x="777" y="2752"/>
            <a:ext cx="2539" cy="3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5" name="Equation" r:id="rId4" imgW="1422360" imgH="203040" progId="Equation.3">
                    <p:embed/>
                  </p:oleObj>
                </mc:Choice>
                <mc:Fallback>
                  <p:oleObj name="Equation" r:id="rId4" imgW="1422360" imgH="2030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77" y="2752"/>
                          <a:ext cx="2539" cy="32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698500" y="4618038"/>
            <a:ext cx="5095875" cy="1073150"/>
            <a:chOff x="444" y="2838"/>
            <a:chExt cx="3210" cy="676"/>
          </a:xfrm>
        </p:grpSpPr>
        <p:sp>
          <p:nvSpPr>
            <p:cNvPr id="4108" name="AutoShape 1029"/>
            <p:cNvSpPr>
              <a:spLocks noChangeArrowheads="1"/>
            </p:cNvSpPr>
            <p:nvPr/>
          </p:nvSpPr>
          <p:spPr bwMode="auto">
            <a:xfrm>
              <a:off x="444" y="2838"/>
              <a:ext cx="3210" cy="676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cap="sq">
              <a:solidFill>
                <a:schemeClr val="bg2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9pPr>
            </a:lstStyle>
            <a:p>
              <a:endParaRPr lang="en-US" altLang="en-US"/>
            </a:p>
          </p:txBody>
        </p:sp>
        <p:graphicFrame>
          <p:nvGraphicFramePr>
            <p:cNvPr id="4099" name="Object 11"/>
            <p:cNvGraphicFramePr>
              <a:graphicFrameLocks noChangeAspect="1"/>
            </p:cNvGraphicFramePr>
            <p:nvPr/>
          </p:nvGraphicFramePr>
          <p:xfrm>
            <a:off x="607" y="2846"/>
            <a:ext cx="2880" cy="63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6" name="Equation" r:id="rId6" imgW="1612800" imgH="393480" progId="Equation.3">
                    <p:embed/>
                  </p:oleObj>
                </mc:Choice>
                <mc:Fallback>
                  <p:oleObj name="Equation" r:id="rId6" imgW="161280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7" y="2846"/>
                          <a:ext cx="2880" cy="634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668338" y="5768975"/>
            <a:ext cx="5095875" cy="1073150"/>
            <a:chOff x="444" y="2838"/>
            <a:chExt cx="3210" cy="676"/>
          </a:xfrm>
        </p:grpSpPr>
        <p:sp>
          <p:nvSpPr>
            <p:cNvPr id="4107" name="AutoShape 1029"/>
            <p:cNvSpPr>
              <a:spLocks noChangeArrowheads="1"/>
            </p:cNvSpPr>
            <p:nvPr/>
          </p:nvSpPr>
          <p:spPr bwMode="auto">
            <a:xfrm>
              <a:off x="444" y="2838"/>
              <a:ext cx="3210" cy="676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cap="sq">
              <a:solidFill>
                <a:schemeClr val="bg2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9pPr>
            </a:lstStyle>
            <a:p>
              <a:endParaRPr lang="en-US" altLang="en-US"/>
            </a:p>
          </p:txBody>
        </p:sp>
        <p:graphicFrame>
          <p:nvGraphicFramePr>
            <p:cNvPr id="4098" name="Object 15"/>
            <p:cNvGraphicFramePr>
              <a:graphicFrameLocks noChangeAspect="1"/>
            </p:cNvGraphicFramePr>
            <p:nvPr/>
          </p:nvGraphicFramePr>
          <p:xfrm>
            <a:off x="709" y="2846"/>
            <a:ext cx="2676" cy="63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7" name="Equation" r:id="rId8" imgW="1498320" imgH="393480" progId="Equation.3">
                    <p:embed/>
                  </p:oleObj>
                </mc:Choice>
                <mc:Fallback>
                  <p:oleObj name="Equation" r:id="rId8" imgW="149832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09" y="2846"/>
                          <a:ext cx="2676" cy="634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963009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2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2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12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995" grpId="0" build="p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A. Temperature</a:t>
            </a:r>
          </a:p>
        </p:txBody>
      </p:sp>
      <p:sp>
        <p:nvSpPr>
          <p:cNvPr id="2662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47700" indent="-647700"/>
            <a:r>
              <a:rPr lang="en-US" altLang="en-US" smtClean="0"/>
              <a:t>Convert these temperatures:</a:t>
            </a:r>
          </a:p>
          <a:p>
            <a:pPr marL="1219200" lvl="1" indent="-647700">
              <a:lnSpc>
                <a:spcPct val="170000"/>
              </a:lnSpc>
              <a:buFont typeface="Wingdings" pitchFamily="2" charset="2"/>
              <a:buAutoNum type="arabicParenR"/>
            </a:pPr>
            <a:r>
              <a:rPr lang="en-US" altLang="en-US" smtClean="0"/>
              <a:t>25</a:t>
            </a:r>
            <a:r>
              <a:rPr lang="en-US" altLang="en-US" baseline="30000" smtClean="0"/>
              <a:t>o</a:t>
            </a:r>
            <a:r>
              <a:rPr lang="en-US" altLang="en-US" smtClean="0"/>
              <a:t>C =  ______________K</a:t>
            </a:r>
          </a:p>
          <a:p>
            <a:pPr marL="1219200" lvl="1" indent="-647700">
              <a:lnSpc>
                <a:spcPct val="170000"/>
              </a:lnSpc>
              <a:buFont typeface="Wingdings" pitchFamily="2" charset="2"/>
              <a:buAutoNum type="arabicParenR"/>
            </a:pPr>
            <a:r>
              <a:rPr lang="en-US" altLang="en-US" smtClean="0"/>
              <a:t>-15</a:t>
            </a:r>
            <a:r>
              <a:rPr lang="en-US" altLang="en-US" baseline="30000" smtClean="0"/>
              <a:t>o</a:t>
            </a:r>
            <a:r>
              <a:rPr lang="en-US" altLang="en-US" smtClean="0"/>
              <a:t>F = ______________ K</a:t>
            </a:r>
          </a:p>
          <a:p>
            <a:pPr marL="1219200" lvl="1" indent="-647700">
              <a:lnSpc>
                <a:spcPct val="170000"/>
              </a:lnSpc>
              <a:buFont typeface="Wingdings" pitchFamily="2" charset="2"/>
              <a:buAutoNum type="arabicParenR"/>
            </a:pPr>
            <a:r>
              <a:rPr lang="en-US" altLang="en-US" smtClean="0"/>
              <a:t>315K = ______________ </a:t>
            </a:r>
            <a:r>
              <a:rPr lang="en-US" altLang="en-US" baseline="30000" smtClean="0"/>
              <a:t>o</a:t>
            </a:r>
            <a:r>
              <a:rPr lang="en-US" altLang="en-US" smtClean="0"/>
              <a:t>C</a:t>
            </a:r>
          </a:p>
          <a:p>
            <a:pPr marL="1219200" lvl="1" indent="-647700">
              <a:lnSpc>
                <a:spcPct val="170000"/>
              </a:lnSpc>
              <a:buFont typeface="Wingdings" pitchFamily="2" charset="2"/>
              <a:buAutoNum type="arabicParenR"/>
            </a:pPr>
            <a:r>
              <a:rPr lang="en-US" altLang="en-US" smtClean="0"/>
              <a:t>288K = ______________ </a:t>
            </a:r>
            <a:r>
              <a:rPr lang="en-US" altLang="en-US" baseline="30000" smtClean="0"/>
              <a:t>o</a:t>
            </a:r>
            <a:r>
              <a:rPr lang="en-US" altLang="en-US" smtClean="0"/>
              <a:t>F</a:t>
            </a:r>
          </a:p>
        </p:txBody>
      </p:sp>
    </p:spTree>
    <p:extLst>
      <p:ext uri="{BB962C8B-B14F-4D97-AF65-F5344CB8AC3E}">
        <p14:creationId xmlns:p14="http://schemas.microsoft.com/office/powerpoint/2010/main" val="3294432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3100" y="2671763"/>
            <a:ext cx="7772400" cy="1143000"/>
          </a:xfrm>
        </p:spPr>
        <p:txBody>
          <a:bodyPr/>
          <a:lstStyle/>
          <a:p>
            <a:r>
              <a:rPr lang="en-US" altLang="en-US" smtClean="0"/>
              <a:t>Dimensional Analysis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7950" y="3981450"/>
            <a:ext cx="6400800" cy="2538413"/>
          </a:xfrm>
        </p:spPr>
        <p:txBody>
          <a:bodyPr/>
          <a:lstStyle/>
          <a:p>
            <a:r>
              <a:rPr lang="en-US" altLang="en-US" dirty="0" smtClean="0"/>
              <a:t>Conversion Factors </a:t>
            </a:r>
          </a:p>
          <a:p>
            <a:r>
              <a:rPr lang="en-US" altLang="en-US" dirty="0" smtClean="0"/>
              <a:t>Problems</a:t>
            </a:r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614363" y="1047750"/>
            <a:ext cx="7772400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b"/>
          <a:lstStyle>
            <a:lvl1pPr eaLnBrk="0" hangingPunct="0">
              <a:defRPr kumimoji="1" sz="24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algn="ctr"/>
            <a:r>
              <a:rPr lang="en-US" altLang="en-US" sz="4400" b="1">
                <a:solidFill>
                  <a:schemeClr val="tx2"/>
                </a:solidFill>
                <a:latin typeface="Arial" pitchFamily="34" charset="0"/>
              </a:rPr>
              <a:t>CH. 3 - MEASUREMENT</a:t>
            </a:r>
          </a:p>
        </p:txBody>
      </p:sp>
    </p:spTree>
    <p:extLst>
      <p:ext uri="{BB962C8B-B14F-4D97-AF65-F5344CB8AC3E}">
        <p14:creationId xmlns:p14="http://schemas.microsoft.com/office/powerpoint/2010/main" val="184841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A. Problem-Solving Steps</a:t>
            </a:r>
          </a:p>
        </p:txBody>
      </p:sp>
      <p:sp>
        <p:nvSpPr>
          <p:cNvPr id="134147" name="Rectangle 3"/>
          <p:cNvSpPr>
            <a:spLocks noGrp="1" noChangeArrowheads="1"/>
          </p:cNvSpPr>
          <p:nvPr>
            <p:ph idx="1"/>
          </p:nvPr>
        </p:nvSpPr>
        <p:spPr>
          <a:xfrm>
            <a:off x="3194050" y="1719263"/>
            <a:ext cx="2755900" cy="4833937"/>
          </a:xfrm>
        </p:spPr>
        <p:txBody>
          <a:bodyPr/>
          <a:lstStyle/>
          <a:p>
            <a:pPr>
              <a:lnSpc>
                <a:spcPct val="140000"/>
              </a:lnSpc>
              <a:buFont typeface="Wingdings" pitchFamily="2" charset="2"/>
              <a:buNone/>
            </a:pPr>
            <a:r>
              <a:rPr lang="en-US" altLang="en-US" sz="3800" b="0" smtClean="0"/>
              <a:t>1. Analyze</a:t>
            </a:r>
          </a:p>
          <a:p>
            <a:pPr>
              <a:lnSpc>
                <a:spcPct val="140000"/>
              </a:lnSpc>
              <a:spcBef>
                <a:spcPct val="60000"/>
              </a:spcBef>
              <a:buFont typeface="Wingdings" pitchFamily="2" charset="2"/>
              <a:buNone/>
            </a:pPr>
            <a:r>
              <a:rPr lang="en-US" altLang="en-US" sz="3800" b="0" smtClean="0"/>
              <a:t>2. Plan</a:t>
            </a:r>
          </a:p>
          <a:p>
            <a:pPr>
              <a:lnSpc>
                <a:spcPct val="140000"/>
              </a:lnSpc>
              <a:spcBef>
                <a:spcPct val="60000"/>
              </a:spcBef>
              <a:buFont typeface="Wingdings" pitchFamily="2" charset="2"/>
              <a:buNone/>
            </a:pPr>
            <a:r>
              <a:rPr lang="en-US" altLang="en-US" sz="3800" b="0" smtClean="0"/>
              <a:t>3. Compute</a:t>
            </a:r>
          </a:p>
          <a:p>
            <a:pPr>
              <a:lnSpc>
                <a:spcPct val="140000"/>
              </a:lnSpc>
              <a:spcBef>
                <a:spcPct val="60000"/>
              </a:spcBef>
              <a:buFont typeface="Wingdings" pitchFamily="2" charset="2"/>
              <a:buNone/>
            </a:pPr>
            <a:r>
              <a:rPr lang="en-US" altLang="en-US" sz="3800" b="0" smtClean="0"/>
              <a:t>4. Evaluate</a:t>
            </a:r>
            <a:endParaRPr lang="en-US" altLang="en-US" sz="3800" smtClean="0"/>
          </a:p>
        </p:txBody>
      </p:sp>
    </p:spTree>
    <p:extLst>
      <p:ext uri="{BB962C8B-B14F-4D97-AF65-F5344CB8AC3E}">
        <p14:creationId xmlns:p14="http://schemas.microsoft.com/office/powerpoint/2010/main" val="3029791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4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4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7" grpId="0" build="p" bldLvl="2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663A57E-56FB-43C5-AAF5-690AD8A78223}" type="slidenum">
              <a:rPr lang="en-US"/>
              <a:pPr/>
              <a:t>3</a:t>
            </a:fld>
            <a:endParaRPr lang="en-US"/>
          </a:p>
        </p:txBody>
      </p:sp>
      <p:sp>
        <p:nvSpPr>
          <p:cNvPr id="17203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685800"/>
          </a:xfrm>
          <a:solidFill>
            <a:schemeClr val="accent2"/>
          </a:solidFill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Uncertainty in Measurements</a:t>
            </a:r>
          </a:p>
        </p:txBody>
      </p:sp>
      <p:sp>
        <p:nvSpPr>
          <p:cNvPr id="1720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09600" y="1066800"/>
            <a:ext cx="7772400" cy="990600"/>
          </a:xfrm>
        </p:spPr>
        <p:txBody>
          <a:bodyPr/>
          <a:lstStyle/>
          <a:p>
            <a:pPr>
              <a:buFontTx/>
              <a:buNone/>
            </a:pPr>
            <a:r>
              <a:rPr lang="en-US" sz="2800" dirty="0"/>
              <a:t>	Different measuring devices have different uses and different degrees </a:t>
            </a:r>
            <a:r>
              <a:rPr lang="en-US" sz="2800" dirty="0" smtClean="0"/>
              <a:t>of precision</a:t>
            </a:r>
            <a:endParaRPr lang="en-US" sz="2800" dirty="0"/>
          </a:p>
        </p:txBody>
      </p:sp>
      <p:pic>
        <p:nvPicPr>
          <p:cNvPr id="172036" name="Picture 4" descr="01_20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42"/>
          <a:stretch>
            <a:fillRect/>
          </a:stretch>
        </p:blipFill>
        <p:spPr>
          <a:xfrm>
            <a:off x="1143000" y="1981200"/>
            <a:ext cx="6934200" cy="3962400"/>
          </a:xfrm>
        </p:spPr>
      </p:pic>
    </p:spTree>
    <p:extLst>
      <p:ext uri="{BB962C8B-B14F-4D97-AF65-F5344CB8AC3E}">
        <p14:creationId xmlns:p14="http://schemas.microsoft.com/office/powerpoint/2010/main" val="27910021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B. Dimensional Analysis</a:t>
            </a:r>
          </a:p>
        </p:txBody>
      </p:sp>
      <p:sp>
        <p:nvSpPr>
          <p:cNvPr id="189442" name="Rectangle 6"/>
          <p:cNvSpPr>
            <a:spLocks noGrp="1" noChangeArrowheads="1"/>
          </p:cNvSpPr>
          <p:nvPr>
            <p:ph idx="1"/>
          </p:nvPr>
        </p:nvSpPr>
        <p:spPr>
          <a:xfrm>
            <a:off x="304800" y="1524000"/>
            <a:ext cx="8610600" cy="4586288"/>
          </a:xfrm>
        </p:spPr>
        <p:txBody>
          <a:bodyPr>
            <a:normAutofit/>
          </a:bodyPr>
          <a:lstStyle/>
          <a:p>
            <a:r>
              <a:rPr lang="en-US" altLang="en-US" sz="2800" dirty="0" smtClean="0"/>
              <a:t>Dimensional Analysis</a:t>
            </a:r>
          </a:p>
          <a:p>
            <a:pPr lvl="1"/>
            <a:r>
              <a:rPr lang="en-US" altLang="en-US" sz="2800" dirty="0" smtClean="0"/>
              <a:t>A tool often used in science for converting units within a measurement system </a:t>
            </a:r>
          </a:p>
          <a:p>
            <a:r>
              <a:rPr lang="en-US" altLang="en-US" sz="2800" dirty="0" smtClean="0"/>
              <a:t>Conversion Factor</a:t>
            </a:r>
          </a:p>
          <a:p>
            <a:pPr lvl="1"/>
            <a:r>
              <a:rPr lang="en-US" altLang="en-US" sz="2800" dirty="0" smtClean="0"/>
              <a:t>A numerical factor by which a quantity expressed in one system of units may be converted to another system </a:t>
            </a:r>
          </a:p>
        </p:txBody>
      </p:sp>
    </p:spTree>
    <p:extLst>
      <p:ext uri="{BB962C8B-B14F-4D97-AF65-F5344CB8AC3E}">
        <p14:creationId xmlns:p14="http://schemas.microsoft.com/office/powerpoint/2010/main" val="1787208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9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94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94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94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42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622652" y="2744108"/>
            <a:ext cx="5876925" cy="2525712"/>
            <a:chOff x="1029" y="2315"/>
            <a:chExt cx="3702" cy="1591"/>
          </a:xfrm>
          <a:solidFill>
            <a:schemeClr val="accent1">
              <a:alpha val="0"/>
            </a:schemeClr>
          </a:solidFill>
        </p:grpSpPr>
        <p:sp>
          <p:nvSpPr>
            <p:cNvPr id="5130" name="AutoShape 3"/>
            <p:cNvSpPr>
              <a:spLocks noChangeArrowheads="1"/>
            </p:cNvSpPr>
            <p:nvPr/>
          </p:nvSpPr>
          <p:spPr bwMode="auto">
            <a:xfrm>
              <a:off x="1029" y="2315"/>
              <a:ext cx="3702" cy="1591"/>
            </a:xfrm>
            <a:prstGeom prst="roundRect">
              <a:avLst>
                <a:gd name="adj" fmla="val 16667"/>
              </a:avLst>
            </a:prstGeom>
            <a:grpFill/>
            <a:ln w="12700" cap="sq">
              <a:solidFill>
                <a:schemeClr val="bg2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9pPr>
            </a:lstStyle>
            <a:p>
              <a:pPr algn="r"/>
              <a:endParaRPr kumimoji="0" lang="en-US" altLang="en-US">
                <a:latin typeface="Arial" pitchFamily="34" charset="0"/>
              </a:endParaRPr>
            </a:p>
          </p:txBody>
        </p:sp>
        <p:graphicFrame>
          <p:nvGraphicFramePr>
            <p:cNvPr id="5123" name="Object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2951745"/>
                </p:ext>
              </p:extLst>
            </p:nvPr>
          </p:nvGraphicFramePr>
          <p:xfrm>
            <a:off x="1123" y="2428"/>
            <a:ext cx="3047" cy="13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78" name="Equation" r:id="rId3" imgW="876240" imgH="393480" progId="Equation.3">
                    <p:embed/>
                  </p:oleObj>
                </mc:Choice>
                <mc:Fallback>
                  <p:oleObj name="Equation" r:id="rId3" imgW="8762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23" y="2428"/>
                          <a:ext cx="3047" cy="1364"/>
                        </a:xfrm>
                        <a:prstGeom prst="rect">
                          <a:avLst/>
                        </a:prstGeom>
                        <a:solidFill>
                          <a:schemeClr val="tx2">
                            <a:alpha val="0"/>
                          </a:schemeClr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12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B. Dimensional Analysis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idx="1"/>
          </p:nvPr>
        </p:nvSpPr>
        <p:spPr>
          <a:xfrm>
            <a:off x="304800" y="1524000"/>
            <a:ext cx="8534400" cy="2071688"/>
          </a:xfrm>
        </p:spPr>
        <p:txBody>
          <a:bodyPr>
            <a:normAutofit/>
          </a:bodyPr>
          <a:lstStyle/>
          <a:p>
            <a:r>
              <a:rPr lang="en-US" altLang="en-US" sz="2800" dirty="0" smtClean="0"/>
              <a:t>The “Factor-Label” Method</a:t>
            </a:r>
          </a:p>
          <a:p>
            <a:pPr lvl="1"/>
            <a:r>
              <a:rPr lang="en-US" altLang="en-US" sz="2800" dirty="0" smtClean="0"/>
              <a:t>Units, or “labels” are canceled, or “factored” out</a:t>
            </a:r>
          </a:p>
        </p:txBody>
      </p:sp>
      <p:graphicFrame>
        <p:nvGraphicFramePr>
          <p:cNvPr id="11162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6223965"/>
              </p:ext>
            </p:extLst>
          </p:nvPr>
        </p:nvGraphicFramePr>
        <p:xfrm>
          <a:off x="6553200" y="3445783"/>
          <a:ext cx="703262" cy="989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9" name="Equation" r:id="rId5" imgW="126720" imgH="177480" progId="Equation.3">
                  <p:embed/>
                </p:oleObj>
              </mc:Choice>
              <mc:Fallback>
                <p:oleObj name="Equation" r:id="rId5" imgW="126720" imgH="177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200" y="3445783"/>
                        <a:ext cx="703262" cy="9890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1968500" y="3657600"/>
            <a:ext cx="3740150" cy="1354138"/>
            <a:chOff x="1200" y="2758"/>
            <a:chExt cx="2356" cy="853"/>
          </a:xfrm>
        </p:grpSpPr>
        <p:sp>
          <p:nvSpPr>
            <p:cNvPr id="5128" name="Line 9"/>
            <p:cNvSpPr>
              <a:spLocks noChangeShapeType="1"/>
            </p:cNvSpPr>
            <p:nvPr/>
          </p:nvSpPr>
          <p:spPr bwMode="auto">
            <a:xfrm flipV="1">
              <a:off x="1200" y="2758"/>
              <a:ext cx="904" cy="469"/>
            </a:xfrm>
            <a:prstGeom prst="line">
              <a:avLst/>
            </a:prstGeom>
            <a:noFill/>
            <a:ln w="76200" cap="sq">
              <a:solidFill>
                <a:srgbClr val="FF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29" name="Line 10"/>
            <p:cNvSpPr>
              <a:spLocks noChangeShapeType="1"/>
            </p:cNvSpPr>
            <p:nvPr/>
          </p:nvSpPr>
          <p:spPr bwMode="auto">
            <a:xfrm flipV="1">
              <a:off x="2652" y="3142"/>
              <a:ext cx="904" cy="469"/>
            </a:xfrm>
            <a:prstGeom prst="line">
              <a:avLst/>
            </a:prstGeom>
            <a:noFill/>
            <a:ln w="76200" cap="sq">
              <a:solidFill>
                <a:srgbClr val="FF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33407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1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B. Dimensional Analysis</a:t>
            </a:r>
          </a:p>
        </p:txBody>
      </p:sp>
      <p:sp>
        <p:nvSpPr>
          <p:cNvPr id="11264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en-US" sz="2800" dirty="0" smtClean="0"/>
              <a:t>Steps to solving problems:</a:t>
            </a:r>
          </a:p>
          <a:p>
            <a:pPr marL="1082675" lvl="1" indent="-511175">
              <a:spcBef>
                <a:spcPct val="40000"/>
              </a:spcBef>
              <a:buFont typeface="Wingdings" pitchFamily="2" charset="2"/>
              <a:buNone/>
            </a:pPr>
            <a:r>
              <a:rPr lang="en-US" altLang="en-US" sz="2800" dirty="0" smtClean="0"/>
              <a:t>1. Identify starting &amp; ending units.</a:t>
            </a:r>
          </a:p>
          <a:p>
            <a:pPr marL="1082675" lvl="1" indent="-511175">
              <a:spcBef>
                <a:spcPct val="40000"/>
              </a:spcBef>
              <a:buFont typeface="Wingdings" pitchFamily="2" charset="2"/>
              <a:buNone/>
            </a:pPr>
            <a:r>
              <a:rPr lang="en-US" altLang="en-US" sz="2800" dirty="0" smtClean="0"/>
              <a:t>2. Line up conversion factors so units cancel.</a:t>
            </a:r>
          </a:p>
          <a:p>
            <a:pPr marL="1082675" lvl="1" indent="-511175">
              <a:spcBef>
                <a:spcPct val="40000"/>
              </a:spcBef>
              <a:buFont typeface="Wingdings" pitchFamily="2" charset="2"/>
              <a:buNone/>
            </a:pPr>
            <a:r>
              <a:rPr lang="en-US" altLang="en-US" sz="2800" dirty="0" smtClean="0"/>
              <a:t>3. Multiply all top numbers &amp; divide by </a:t>
            </a:r>
            <a:r>
              <a:rPr lang="en-US" altLang="en-US" sz="2800" b="1" dirty="0" smtClean="0"/>
              <a:t>each</a:t>
            </a:r>
            <a:r>
              <a:rPr lang="en-US" altLang="en-US" sz="2800" dirty="0" smtClean="0"/>
              <a:t> bottom number.</a:t>
            </a:r>
          </a:p>
          <a:p>
            <a:pPr marL="1082675" lvl="1" indent="-511175">
              <a:spcBef>
                <a:spcPct val="40000"/>
              </a:spcBef>
              <a:buFont typeface="Wingdings" pitchFamily="2" charset="2"/>
              <a:buNone/>
            </a:pPr>
            <a:r>
              <a:rPr lang="en-US" altLang="en-US" sz="2800" dirty="0" smtClean="0"/>
              <a:t>4. Check units &amp; answer.</a:t>
            </a:r>
          </a:p>
        </p:txBody>
      </p:sp>
    </p:spTree>
    <p:extLst>
      <p:ext uri="{BB962C8B-B14F-4D97-AF65-F5344CB8AC3E}">
        <p14:creationId xmlns:p14="http://schemas.microsoft.com/office/powerpoint/2010/main" val="522758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2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2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2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3" grpId="0" build="p" bldLvl="2" autoUpdateAnimBg="0" advAuto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C. Conversion Factors</a:t>
            </a:r>
          </a:p>
        </p:txBody>
      </p:sp>
      <p:sp>
        <p:nvSpPr>
          <p:cNvPr id="158722" name="Rectangle 2"/>
          <p:cNvSpPr>
            <a:spLocks noGrp="1" noChangeArrowheads="1"/>
          </p:cNvSpPr>
          <p:nvPr>
            <p:ph idx="1"/>
          </p:nvPr>
        </p:nvSpPr>
        <p:spPr>
          <a:xfrm>
            <a:off x="304800" y="838200"/>
            <a:ext cx="8274050" cy="4533900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None/>
            </a:pPr>
            <a:r>
              <a:rPr lang="en-US" altLang="en-US" sz="3000" b="0" dirty="0" smtClean="0"/>
              <a:t>	</a:t>
            </a:r>
            <a:r>
              <a:rPr lang="en-US" altLang="en-US" sz="3600" b="0" dirty="0" smtClean="0"/>
              <a:t>Fractions in which the numerator and denominator are </a:t>
            </a:r>
            <a:r>
              <a:rPr lang="en-US" altLang="en-US" sz="3600" dirty="0" smtClean="0"/>
              <a:t>EQUAL</a:t>
            </a:r>
            <a:r>
              <a:rPr lang="en-US" altLang="en-US" sz="3600" b="0" dirty="0" smtClean="0"/>
              <a:t> quantities expressed in different </a:t>
            </a:r>
            <a:r>
              <a:rPr lang="en-US" altLang="en-US" sz="3600" dirty="0" smtClean="0"/>
              <a:t>units</a:t>
            </a:r>
          </a:p>
          <a:p>
            <a:pPr>
              <a:lnSpc>
                <a:spcPct val="40000"/>
              </a:lnSpc>
              <a:buFont typeface="Wingdings" pitchFamily="2" charset="2"/>
              <a:buNone/>
            </a:pPr>
            <a:r>
              <a:rPr lang="en-US" altLang="en-US" sz="3600" b="0" dirty="0" smtClean="0"/>
              <a:t>	</a:t>
            </a:r>
          </a:p>
          <a:p>
            <a:pPr>
              <a:buFont typeface="Wingdings" pitchFamily="2" charset="2"/>
              <a:buNone/>
            </a:pPr>
            <a:r>
              <a:rPr lang="en-US" altLang="en-US" sz="3600" dirty="0" smtClean="0"/>
              <a:t>	Example:    	1 in. = 2.54 cm</a:t>
            </a:r>
          </a:p>
          <a:p>
            <a:pPr>
              <a:buFont typeface="Wingdings" pitchFamily="2" charset="2"/>
              <a:buNone/>
            </a:pPr>
            <a:r>
              <a:rPr lang="en-US" altLang="en-US" sz="3600" dirty="0" smtClean="0"/>
              <a:t>	</a:t>
            </a:r>
          </a:p>
          <a:p>
            <a:pPr>
              <a:buFont typeface="Wingdings" pitchFamily="2" charset="2"/>
              <a:buNone/>
            </a:pPr>
            <a:r>
              <a:rPr lang="en-US" altLang="en-US" sz="3600" dirty="0" smtClean="0"/>
              <a:t>	Factors:	</a:t>
            </a:r>
            <a:r>
              <a:rPr lang="en-US" altLang="en-US" sz="3600" u="sng" dirty="0" smtClean="0"/>
              <a:t>  1 in.   </a:t>
            </a:r>
            <a:r>
              <a:rPr lang="en-US" altLang="en-US" sz="3600" dirty="0" smtClean="0"/>
              <a:t>     and    </a:t>
            </a:r>
            <a:r>
              <a:rPr lang="en-US" altLang="en-US" sz="3600" u="sng" dirty="0" smtClean="0"/>
              <a:t> 2.54 cm  </a:t>
            </a:r>
            <a:endParaRPr lang="en-US" altLang="en-US" sz="3600" dirty="0" smtClean="0"/>
          </a:p>
          <a:p>
            <a:pPr>
              <a:buFont typeface="Wingdings" pitchFamily="2" charset="2"/>
              <a:buNone/>
            </a:pPr>
            <a:r>
              <a:rPr lang="en-US" altLang="en-US" sz="3600" dirty="0" smtClean="0"/>
              <a:t>			 2.54 cm	               1 in.</a:t>
            </a:r>
            <a:endParaRPr lang="en-US" altLang="en-US" sz="3600" b="0" dirty="0" smtClean="0"/>
          </a:p>
          <a:p>
            <a:pPr>
              <a:buFont typeface="Wingdings" pitchFamily="2" charset="2"/>
              <a:buNone/>
            </a:pPr>
            <a:r>
              <a:rPr lang="en-US" altLang="en-US" sz="3000" b="0" dirty="0" smtClean="0">
                <a:solidFill>
                  <a:srgbClr val="00FF00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313472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8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8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8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87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2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7" name="Rectangle 9"/>
          <p:cNvSpPr>
            <a:spLocks noGrp="1" noChangeArrowheads="1"/>
          </p:cNvSpPr>
          <p:nvPr>
            <p:ph type="title"/>
          </p:nvPr>
        </p:nvSpPr>
        <p:spPr>
          <a:xfrm>
            <a:off x="0" y="292100"/>
            <a:ext cx="9144000" cy="838200"/>
          </a:xfrm>
        </p:spPr>
        <p:txBody>
          <a:bodyPr/>
          <a:lstStyle/>
          <a:p>
            <a:r>
              <a:rPr lang="en-US" altLang="en-US" sz="4000" smtClean="0">
                <a:solidFill>
                  <a:srgbClr val="66FF33"/>
                </a:solidFill>
              </a:rPr>
              <a:t>How many minutes are in 2.5 hours?</a:t>
            </a:r>
          </a:p>
        </p:txBody>
      </p:sp>
      <p:sp>
        <p:nvSpPr>
          <p:cNvPr id="159746" name="Rectangle 2"/>
          <p:cNvSpPr>
            <a:spLocks noGrp="1" noChangeArrowheads="1"/>
          </p:cNvSpPr>
          <p:nvPr>
            <p:ph idx="1"/>
          </p:nvPr>
        </p:nvSpPr>
        <p:spPr>
          <a:xfrm>
            <a:off x="609600" y="1447800"/>
            <a:ext cx="8534400" cy="49530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en-US" sz="3800" b="0" dirty="0" smtClean="0">
                <a:solidFill>
                  <a:srgbClr val="FF3300"/>
                </a:solidFill>
              </a:rPr>
              <a:t>         </a:t>
            </a:r>
            <a:r>
              <a:rPr lang="en-US" altLang="en-US" sz="3800" dirty="0" smtClean="0">
                <a:solidFill>
                  <a:srgbClr val="002060"/>
                </a:solidFill>
              </a:rPr>
              <a:t>Conversion factor</a:t>
            </a:r>
          </a:p>
          <a:p>
            <a:pPr>
              <a:buFont typeface="Wingdings" pitchFamily="2" charset="2"/>
              <a:buNone/>
            </a:pPr>
            <a:r>
              <a:rPr lang="en-US" altLang="en-US" sz="3800" i="1" dirty="0" smtClean="0">
                <a:solidFill>
                  <a:srgbClr val="FFFF00"/>
                </a:solidFill>
              </a:rPr>
              <a:t>	</a:t>
            </a:r>
          </a:p>
          <a:p>
            <a:pPr>
              <a:buFont typeface="Wingdings" pitchFamily="2" charset="2"/>
              <a:buNone/>
            </a:pPr>
            <a:endParaRPr lang="en-US" altLang="en-US" sz="3800" i="1" dirty="0" smtClean="0">
              <a:solidFill>
                <a:srgbClr val="FFFF00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en-US" altLang="en-US" sz="3800" i="1" dirty="0" smtClean="0">
                <a:solidFill>
                  <a:srgbClr val="FFFF00"/>
                </a:solidFill>
              </a:rPr>
              <a:t> 	</a:t>
            </a:r>
          </a:p>
          <a:p>
            <a:pPr>
              <a:buFont typeface="Wingdings" pitchFamily="2" charset="2"/>
              <a:buNone/>
            </a:pPr>
            <a:r>
              <a:rPr lang="en-US" altLang="en-US" sz="3800" b="0" dirty="0" smtClean="0">
                <a:solidFill>
                  <a:schemeClr val="accent1"/>
                </a:solidFill>
              </a:rPr>
              <a:t>	</a:t>
            </a:r>
            <a:r>
              <a:rPr lang="en-US" altLang="en-US" sz="3800" i="1" dirty="0" smtClean="0">
                <a:solidFill>
                  <a:srgbClr val="0033CC"/>
                </a:solidFill>
              </a:rPr>
              <a:t>	</a:t>
            </a:r>
            <a:r>
              <a:rPr lang="en-US" altLang="en-US" sz="3800" dirty="0" smtClean="0">
                <a:solidFill>
                  <a:srgbClr val="0033CC"/>
                </a:solidFill>
              </a:rPr>
              <a:t>cancel</a:t>
            </a:r>
            <a:r>
              <a:rPr lang="en-US" altLang="en-US" sz="3800" i="1" dirty="0" smtClean="0">
                <a:solidFill>
                  <a:srgbClr val="0033CC"/>
                </a:solidFill>
              </a:rPr>
              <a:t>		</a:t>
            </a:r>
            <a:endParaRPr lang="en-US" altLang="en-US" sz="3800" b="0" dirty="0" smtClean="0"/>
          </a:p>
          <a:p>
            <a:pPr>
              <a:buFont typeface="Wingdings" pitchFamily="2" charset="2"/>
              <a:buNone/>
            </a:pPr>
            <a:endParaRPr lang="en-US" altLang="en-US" sz="3800" dirty="0" smtClean="0"/>
          </a:p>
        </p:txBody>
      </p:sp>
      <p:sp>
        <p:nvSpPr>
          <p:cNvPr id="159747" name="Line 3"/>
          <p:cNvSpPr>
            <a:spLocks noChangeShapeType="1"/>
          </p:cNvSpPr>
          <p:nvPr/>
        </p:nvSpPr>
        <p:spPr bwMode="auto">
          <a:xfrm flipH="1">
            <a:off x="1900238" y="2938463"/>
            <a:ext cx="457200" cy="53340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9748" name="Line 4"/>
          <p:cNvSpPr>
            <a:spLocks noChangeShapeType="1"/>
          </p:cNvSpPr>
          <p:nvPr/>
        </p:nvSpPr>
        <p:spPr bwMode="auto">
          <a:xfrm flipH="1">
            <a:off x="4122738" y="3533775"/>
            <a:ext cx="457200" cy="45720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9749" name="Line 5"/>
          <p:cNvSpPr>
            <a:spLocks noChangeShapeType="1"/>
          </p:cNvSpPr>
          <p:nvPr/>
        </p:nvSpPr>
        <p:spPr bwMode="auto">
          <a:xfrm flipH="1" flipV="1">
            <a:off x="2155825" y="3370263"/>
            <a:ext cx="381000" cy="914400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9750" name="Line 6"/>
          <p:cNvSpPr>
            <a:spLocks noChangeShapeType="1"/>
          </p:cNvSpPr>
          <p:nvPr/>
        </p:nvSpPr>
        <p:spPr bwMode="auto">
          <a:xfrm flipV="1">
            <a:off x="2551113" y="3903663"/>
            <a:ext cx="914400" cy="381000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9751" name="Line 7"/>
          <p:cNvSpPr>
            <a:spLocks noChangeShapeType="1"/>
          </p:cNvSpPr>
          <p:nvPr/>
        </p:nvSpPr>
        <p:spPr bwMode="auto">
          <a:xfrm>
            <a:off x="4075113" y="2187575"/>
            <a:ext cx="0" cy="685800"/>
          </a:xfrm>
          <a:prstGeom prst="line">
            <a:avLst/>
          </a:prstGeom>
          <a:noFill/>
          <a:ln w="31750">
            <a:solidFill>
              <a:srgbClr val="00206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9752" name="Text Box 8"/>
          <p:cNvSpPr txBox="1">
            <a:spLocks noChangeArrowheads="1"/>
          </p:cNvSpPr>
          <p:nvPr/>
        </p:nvSpPr>
        <p:spPr bwMode="auto">
          <a:xfrm>
            <a:off x="685800" y="5105400"/>
            <a:ext cx="8229600" cy="156966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kumimoji="0" lang="en-US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By using dimensional analysis / factor-label method, the UNITS ensure that you have the conversion right side up, and the UNITS are calculated as well as the numbers!</a:t>
            </a:r>
          </a:p>
        </p:txBody>
      </p:sp>
      <p:sp>
        <p:nvSpPr>
          <p:cNvPr id="159754" name="Rectangle 10"/>
          <p:cNvSpPr>
            <a:spLocks noChangeArrowheads="1"/>
          </p:cNvSpPr>
          <p:nvPr/>
        </p:nvSpPr>
        <p:spPr bwMode="auto">
          <a:xfrm>
            <a:off x="604838" y="2828925"/>
            <a:ext cx="2235200" cy="1382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457200" indent="-457200" eaLnBrk="0" hangingPunct="0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None/>
              <a:defRPr/>
            </a:pPr>
            <a:r>
              <a:rPr lang="en-US" sz="3800" b="1" i="1" dirty="0">
                <a:solidFill>
                  <a:srgbClr val="FFFF00"/>
                </a:solidFill>
                <a:latin typeface="Arial" charset="0"/>
              </a:rPr>
              <a:t> </a:t>
            </a:r>
            <a:r>
              <a:rPr lang="en-US" sz="3800" b="1" i="1" dirty="0">
                <a:latin typeface="Arial" charset="0"/>
              </a:rPr>
              <a:t>	</a:t>
            </a:r>
            <a:r>
              <a:rPr lang="en-US" sz="38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2.5 </a:t>
            </a:r>
            <a:r>
              <a:rPr lang="en-US" sz="380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hr</a:t>
            </a:r>
            <a:endParaRPr lang="en-US" sz="3800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marL="457200" indent="-457200" eaLnBrk="0" hangingPunct="0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None/>
              <a:defRPr/>
            </a:pPr>
            <a:r>
              <a:rPr lang="en-US" sz="38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     1  </a:t>
            </a:r>
            <a:r>
              <a:rPr lang="en-US" sz="3800" b="1" i="1" dirty="0">
                <a:solidFill>
                  <a:srgbClr val="0033CC"/>
                </a:solidFill>
                <a:latin typeface="Arial" charset="0"/>
              </a:rPr>
              <a:t>		</a:t>
            </a:r>
            <a:endParaRPr lang="en-US" sz="3800" dirty="0">
              <a:latin typeface="Arial" charset="0"/>
            </a:endParaRPr>
          </a:p>
          <a:p>
            <a:pPr marL="457200" indent="-457200" eaLnBrk="0" hangingPunct="0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None/>
              <a:defRPr/>
            </a:pPr>
            <a:endParaRPr lang="en-US" sz="3800" b="1" dirty="0">
              <a:latin typeface="Arial" charset="0"/>
            </a:endParaRPr>
          </a:p>
        </p:txBody>
      </p:sp>
      <p:sp>
        <p:nvSpPr>
          <p:cNvPr id="159755" name="Rectangle 11"/>
          <p:cNvSpPr>
            <a:spLocks noChangeArrowheads="1"/>
          </p:cNvSpPr>
          <p:nvPr/>
        </p:nvSpPr>
        <p:spPr bwMode="auto">
          <a:xfrm>
            <a:off x="2224088" y="2836863"/>
            <a:ext cx="2235200" cy="62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457200" indent="-457200" eaLnBrk="0" hangingPunct="0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None/>
              <a:defRPr/>
            </a:pPr>
            <a:r>
              <a:rPr lang="en-US" sz="3800" b="1" i="1" dirty="0">
                <a:solidFill>
                  <a:srgbClr val="FFFF00"/>
                </a:solidFill>
                <a:latin typeface="Arial" charset="0"/>
              </a:rPr>
              <a:t> 	</a:t>
            </a:r>
            <a:r>
              <a:rPr lang="en-US" sz="38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x   </a:t>
            </a:r>
            <a:r>
              <a:rPr lang="en-US" sz="3800" b="1" i="1" dirty="0">
                <a:latin typeface="Arial" charset="0"/>
              </a:rPr>
              <a:t>		</a:t>
            </a:r>
            <a:endParaRPr lang="en-US" sz="3800" dirty="0">
              <a:latin typeface="Arial" charset="0"/>
            </a:endParaRPr>
          </a:p>
          <a:p>
            <a:pPr marL="457200" indent="-457200" eaLnBrk="0" hangingPunct="0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None/>
              <a:defRPr/>
            </a:pPr>
            <a:endParaRPr lang="en-US" sz="3800" b="1" dirty="0">
              <a:latin typeface="Arial" charset="0"/>
            </a:endParaRPr>
          </a:p>
        </p:txBody>
      </p:sp>
      <p:sp>
        <p:nvSpPr>
          <p:cNvPr id="159756" name="Rectangle 12"/>
          <p:cNvSpPr>
            <a:spLocks noChangeArrowheads="1"/>
          </p:cNvSpPr>
          <p:nvPr/>
        </p:nvSpPr>
        <p:spPr bwMode="auto">
          <a:xfrm>
            <a:off x="3163888" y="2798763"/>
            <a:ext cx="220662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457200" indent="-457200" algn="ctr" eaLnBrk="0" hangingPunct="0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None/>
              <a:defRPr/>
            </a:pPr>
            <a:r>
              <a:rPr lang="en-US" sz="38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60 min</a:t>
            </a:r>
          </a:p>
          <a:p>
            <a:pPr marL="457200" indent="-457200" algn="ctr" eaLnBrk="0" hangingPunct="0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None/>
              <a:defRPr/>
            </a:pPr>
            <a:r>
              <a:rPr lang="en-US" sz="3800" dirty="0">
                <a:latin typeface="Arial" charset="0"/>
              </a:rPr>
              <a:t>1 </a:t>
            </a:r>
            <a:r>
              <a:rPr lang="en-US" sz="3800" dirty="0" err="1">
                <a:latin typeface="Arial" charset="0"/>
              </a:rPr>
              <a:t>hr</a:t>
            </a:r>
            <a:endParaRPr lang="en-US" sz="3800" dirty="0">
              <a:latin typeface="Arial" charset="0"/>
            </a:endParaRPr>
          </a:p>
          <a:p>
            <a:pPr marL="457200" indent="-457200" eaLnBrk="0" hangingPunct="0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None/>
              <a:defRPr/>
            </a:pPr>
            <a:endParaRPr lang="en-US" sz="3800" b="1" dirty="0">
              <a:latin typeface="Arial" charset="0"/>
            </a:endParaRPr>
          </a:p>
        </p:txBody>
      </p:sp>
      <p:sp>
        <p:nvSpPr>
          <p:cNvPr id="159757" name="Line 13"/>
          <p:cNvSpPr>
            <a:spLocks noChangeShapeType="1"/>
          </p:cNvSpPr>
          <p:nvPr/>
        </p:nvSpPr>
        <p:spPr bwMode="auto">
          <a:xfrm>
            <a:off x="3468688" y="3438525"/>
            <a:ext cx="16541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9758" name="Rectangle 14"/>
          <p:cNvSpPr>
            <a:spLocks noChangeArrowheads="1"/>
          </p:cNvSpPr>
          <p:nvPr/>
        </p:nvSpPr>
        <p:spPr bwMode="auto">
          <a:xfrm>
            <a:off x="5607050" y="2822575"/>
            <a:ext cx="3379788" cy="62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457200" indent="-457200" eaLnBrk="0" hangingPunct="0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None/>
              <a:defRPr/>
            </a:pPr>
            <a:r>
              <a:rPr lang="en-US" sz="3800" b="1" dirty="0">
                <a:solidFill>
                  <a:srgbClr val="FF00FF"/>
                </a:solidFill>
                <a:latin typeface="Arial" charset="0"/>
              </a:rPr>
              <a:t> 	</a:t>
            </a:r>
            <a:r>
              <a:rPr lang="en-US" sz="3800" b="1" dirty="0">
                <a:latin typeface="Arial" charset="0"/>
              </a:rPr>
              <a:t>=</a:t>
            </a:r>
            <a:r>
              <a:rPr lang="en-US" sz="3800" b="1" dirty="0">
                <a:solidFill>
                  <a:srgbClr val="FF00FF"/>
                </a:solidFill>
                <a:latin typeface="Arial" charset="0"/>
              </a:rPr>
              <a:t> 150 min</a:t>
            </a:r>
            <a:r>
              <a:rPr lang="en-US" sz="3800" dirty="0"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 </a:t>
            </a:r>
            <a:r>
              <a:rPr lang="en-US" sz="3800" b="1" dirty="0">
                <a:solidFill>
                  <a:srgbClr val="FF00FF"/>
                </a:solidFill>
                <a:latin typeface="Arial" charset="0"/>
              </a:rPr>
              <a:t>		</a:t>
            </a:r>
            <a:endParaRPr lang="en-US" sz="3800" dirty="0">
              <a:solidFill>
                <a:srgbClr val="FF00FF"/>
              </a:solidFill>
              <a:latin typeface="Arial" charset="0"/>
            </a:endParaRPr>
          </a:p>
          <a:p>
            <a:pPr marL="457200" indent="-457200" eaLnBrk="0" hangingPunct="0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None/>
              <a:defRPr/>
            </a:pPr>
            <a:endParaRPr lang="en-US" sz="3800" b="1" dirty="0">
              <a:solidFill>
                <a:srgbClr val="FF00FF"/>
              </a:solidFill>
              <a:latin typeface="Arial" charset="0"/>
            </a:endParaRPr>
          </a:p>
        </p:txBody>
      </p:sp>
      <p:sp>
        <p:nvSpPr>
          <p:cNvPr id="2" name="Line 13"/>
          <p:cNvSpPr>
            <a:spLocks noChangeShapeType="1"/>
          </p:cNvSpPr>
          <p:nvPr/>
        </p:nvSpPr>
        <p:spPr bwMode="auto">
          <a:xfrm>
            <a:off x="950913" y="3443288"/>
            <a:ext cx="16541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37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97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97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9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9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9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97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59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9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9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59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59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59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59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597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59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47" grpId="0" animBg="1"/>
      <p:bldP spid="159748" grpId="0" animBg="1"/>
      <p:bldP spid="159749" grpId="0" animBg="1"/>
      <p:bldP spid="159750" grpId="0" animBg="1"/>
      <p:bldP spid="159751" grpId="0" animBg="1"/>
      <p:bldP spid="159752" grpId="0"/>
      <p:bldP spid="159757" grpId="0" animBg="1"/>
      <p:bldP spid="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4"/>
          <p:cNvSpPr>
            <a:spLocks noGrp="1" noChangeArrowheads="1"/>
          </p:cNvSpPr>
          <p:nvPr>
            <p:ph type="title"/>
          </p:nvPr>
        </p:nvSpPr>
        <p:spPr>
          <a:xfrm>
            <a:off x="192088" y="292100"/>
            <a:ext cx="8951912" cy="838200"/>
          </a:xfrm>
        </p:spPr>
        <p:txBody>
          <a:bodyPr/>
          <a:lstStyle/>
          <a:p>
            <a:r>
              <a:rPr lang="en-US" altLang="en-US" smtClean="0"/>
              <a:t>C. Conversion Factors</a:t>
            </a:r>
          </a:p>
        </p:txBody>
      </p:sp>
      <p:sp>
        <p:nvSpPr>
          <p:cNvPr id="153603" name="Rectangle 3"/>
          <p:cNvSpPr>
            <a:spLocks noGrp="1" noChangeArrowheads="1"/>
          </p:cNvSpPr>
          <p:nvPr>
            <p:ph idx="1"/>
          </p:nvPr>
        </p:nvSpPr>
        <p:spPr>
          <a:xfrm>
            <a:off x="508000" y="2082800"/>
            <a:ext cx="8345488" cy="4468813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700" b="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	</a:t>
            </a:r>
            <a:r>
              <a:rPr lang="en-US" sz="4000" b="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Write conversion factors that relate each of the following pairs of units:</a:t>
            </a:r>
          </a:p>
          <a:p>
            <a:pPr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en-US" sz="4300" b="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	1.  Liters and mL</a:t>
            </a:r>
          </a:p>
          <a:p>
            <a:pPr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en-US" sz="4300" b="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	2.  Hours and minutes</a:t>
            </a:r>
          </a:p>
          <a:p>
            <a:pPr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en-US" sz="4300" b="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	3.  Meters and kilometers</a:t>
            </a:r>
            <a:endParaRPr lang="en-US" b="0" dirty="0" smtClean="0"/>
          </a:p>
        </p:txBody>
      </p:sp>
      <p:sp>
        <p:nvSpPr>
          <p:cNvPr id="153605" name="Text Box 5"/>
          <p:cNvSpPr txBox="1">
            <a:spLocks noChangeArrowheads="1"/>
          </p:cNvSpPr>
          <p:nvPr/>
        </p:nvSpPr>
        <p:spPr bwMode="auto">
          <a:xfrm>
            <a:off x="246063" y="1377950"/>
            <a:ext cx="38766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en-US" altLang="en-US" sz="3600" b="1">
                <a:solidFill>
                  <a:srgbClr val="00FF00"/>
                </a:solidFill>
              </a:rPr>
              <a:t>Learning Check:</a:t>
            </a:r>
          </a:p>
        </p:txBody>
      </p:sp>
    </p:spTree>
    <p:extLst>
      <p:ext uri="{BB962C8B-B14F-4D97-AF65-F5344CB8AC3E}">
        <p14:creationId xmlns:p14="http://schemas.microsoft.com/office/powerpoint/2010/main" val="387950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3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3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3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3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03" grpId="0" build="p"/>
      <p:bldP spid="15360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7" name="Rectangle 10"/>
          <p:cNvSpPr>
            <a:spLocks noGrp="1" noChangeArrowheads="1"/>
          </p:cNvSpPr>
          <p:nvPr>
            <p:ph type="title"/>
          </p:nvPr>
        </p:nvSpPr>
        <p:spPr>
          <a:xfrm>
            <a:off x="685800" y="292100"/>
            <a:ext cx="8264525" cy="838200"/>
          </a:xfrm>
        </p:spPr>
        <p:txBody>
          <a:bodyPr/>
          <a:lstStyle/>
          <a:p>
            <a:r>
              <a:rPr lang="en-US" altLang="en-US" sz="4000" smtClean="0"/>
              <a:t>E. Dimensional Analysis Practice</a:t>
            </a:r>
          </a:p>
        </p:txBody>
      </p:sp>
      <p:sp>
        <p:nvSpPr>
          <p:cNvPr id="152579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981200"/>
            <a:ext cx="8680450" cy="2181225"/>
          </a:xfrm>
        </p:spPr>
        <p:txBody>
          <a:bodyPr/>
          <a:lstStyle/>
          <a:p>
            <a:pPr>
              <a:defRPr/>
            </a:pPr>
            <a:r>
              <a:rPr lang="en-US" sz="36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You have $7.25 in your pocket in quarters.  How many quarters do you have?</a:t>
            </a:r>
          </a:p>
          <a:p>
            <a:pPr>
              <a:buFont typeface="Wingdings" pitchFamily="2" charset="2"/>
              <a:buNone/>
              <a:defRPr/>
            </a:pPr>
            <a:endParaRPr lang="en-US" sz="3600" dirty="0" smtClean="0"/>
          </a:p>
        </p:txBody>
      </p:sp>
      <p:sp>
        <p:nvSpPr>
          <p:cNvPr id="152580" name="Text Box 4"/>
          <p:cNvSpPr txBox="1">
            <a:spLocks noChangeArrowheads="1"/>
          </p:cNvSpPr>
          <p:nvPr/>
        </p:nvSpPr>
        <p:spPr bwMode="auto">
          <a:xfrm>
            <a:off x="2574925" y="3909801"/>
            <a:ext cx="533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0" lang="en-US" altLang="en-US" sz="2800" b="1" dirty="0">
                <a:latin typeface="Arial" pitchFamily="34" charset="0"/>
              </a:rPr>
              <a:t>X</a:t>
            </a:r>
          </a:p>
        </p:txBody>
      </p:sp>
      <p:sp>
        <p:nvSpPr>
          <p:cNvPr id="152581" name="Line 5"/>
          <p:cNvSpPr>
            <a:spLocks noChangeShapeType="1"/>
          </p:cNvSpPr>
          <p:nvPr/>
        </p:nvSpPr>
        <p:spPr bwMode="auto">
          <a:xfrm flipH="1">
            <a:off x="3257550" y="4169358"/>
            <a:ext cx="2286000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5593" name="Text Box 9"/>
          <p:cNvSpPr txBox="1">
            <a:spLocks noChangeArrowheads="1"/>
          </p:cNvSpPr>
          <p:nvPr/>
        </p:nvSpPr>
        <p:spPr bwMode="auto">
          <a:xfrm>
            <a:off x="379412" y="3409950"/>
            <a:ext cx="2671763" cy="141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15000"/>
              </a:spcBef>
              <a:defRPr/>
            </a:pPr>
            <a:r>
              <a:rPr lang="en-US" sz="40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$7.25 </a:t>
            </a:r>
          </a:p>
          <a:p>
            <a:pPr>
              <a:spcBef>
                <a:spcPct val="15000"/>
              </a:spcBef>
              <a:defRPr/>
            </a:pPr>
            <a:r>
              <a:rPr lang="en-US" sz="40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  <a:endParaRPr lang="en-US" sz="40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95594" name="Text Box 10"/>
          <p:cNvSpPr txBox="1">
            <a:spLocks noChangeArrowheads="1"/>
          </p:cNvSpPr>
          <p:nvPr/>
        </p:nvSpPr>
        <p:spPr bwMode="auto">
          <a:xfrm>
            <a:off x="3108325" y="4327525"/>
            <a:ext cx="26717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40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1 dollar</a:t>
            </a:r>
          </a:p>
        </p:txBody>
      </p:sp>
      <p:sp>
        <p:nvSpPr>
          <p:cNvPr id="195595" name="Text Box 11"/>
          <p:cNvSpPr txBox="1">
            <a:spLocks noChangeArrowheads="1"/>
          </p:cNvSpPr>
          <p:nvPr/>
        </p:nvSpPr>
        <p:spPr bwMode="auto">
          <a:xfrm>
            <a:off x="3257550" y="3449905"/>
            <a:ext cx="260984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40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4</a:t>
            </a:r>
            <a:r>
              <a:rPr lang="en-US" sz="4000" b="1" dirty="0">
                <a:solidFill>
                  <a:srgbClr val="FCFEB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40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quarters</a:t>
            </a:r>
          </a:p>
        </p:txBody>
      </p:sp>
      <p:sp>
        <p:nvSpPr>
          <p:cNvPr id="2" name="Line 5"/>
          <p:cNvSpPr>
            <a:spLocks noChangeShapeType="1"/>
          </p:cNvSpPr>
          <p:nvPr/>
        </p:nvSpPr>
        <p:spPr bwMode="auto">
          <a:xfrm flipH="1">
            <a:off x="228600" y="4135525"/>
            <a:ext cx="2286000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01741" name="Picture 13" descr="MC900358847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7650" y="3194050"/>
            <a:ext cx="1825625" cy="183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2583" name="Line 7"/>
          <p:cNvSpPr>
            <a:spLocks noChangeShapeType="1"/>
          </p:cNvSpPr>
          <p:nvPr/>
        </p:nvSpPr>
        <p:spPr bwMode="auto">
          <a:xfrm flipH="1">
            <a:off x="3714750" y="4428914"/>
            <a:ext cx="847724" cy="45378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2582" name="Line 6"/>
          <p:cNvSpPr>
            <a:spLocks noChangeShapeType="1"/>
          </p:cNvSpPr>
          <p:nvPr/>
        </p:nvSpPr>
        <p:spPr bwMode="auto">
          <a:xfrm flipH="1">
            <a:off x="379411" y="3602125"/>
            <a:ext cx="900113" cy="3602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155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01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2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2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2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52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79" grpId="0" build="p"/>
      <p:bldP spid="152580" grpId="0"/>
      <p:bldP spid="152581" grpId="0" animBg="1"/>
      <p:bldP spid="195593" grpId="0"/>
      <p:bldP spid="195594" grpId="0"/>
      <p:bldP spid="195595" grpId="0"/>
      <p:bldP spid="2" grpId="0" animBg="1"/>
      <p:bldP spid="152583" grpId="0" animBg="1"/>
      <p:bldP spid="15258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10"/>
          <p:cNvSpPr>
            <a:spLocks noGrp="1" noChangeArrowheads="1"/>
          </p:cNvSpPr>
          <p:nvPr>
            <p:ph type="title"/>
          </p:nvPr>
        </p:nvSpPr>
        <p:spPr>
          <a:xfrm>
            <a:off x="685800" y="292100"/>
            <a:ext cx="8458200" cy="838200"/>
          </a:xfrm>
        </p:spPr>
        <p:txBody>
          <a:bodyPr/>
          <a:lstStyle/>
          <a:p>
            <a:r>
              <a:rPr lang="en-US" altLang="en-US" sz="4000" smtClean="0"/>
              <a:t>E. Dimensional Analysis Practice</a:t>
            </a:r>
          </a:p>
        </p:txBody>
      </p:sp>
      <p:sp>
        <p:nvSpPr>
          <p:cNvPr id="154627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524000"/>
            <a:ext cx="8534400" cy="5105400"/>
          </a:xfrm>
        </p:spPr>
        <p:txBody>
          <a:bodyPr/>
          <a:lstStyle/>
          <a:p>
            <a:pPr>
              <a:lnSpc>
                <a:spcPct val="50000"/>
              </a:lnSpc>
              <a:buFont typeface="Wingdings" pitchFamily="2" charset="2"/>
              <a:buNone/>
            </a:pPr>
            <a:endParaRPr lang="en-US" altLang="en-US" sz="4300" smtClean="0"/>
          </a:p>
          <a:p>
            <a:pPr>
              <a:lnSpc>
                <a:spcPct val="50000"/>
              </a:lnSpc>
              <a:buFont typeface="Wingdings" pitchFamily="2" charset="2"/>
              <a:buNone/>
            </a:pPr>
            <a:r>
              <a:rPr lang="en-US" altLang="en-US" sz="4300" smtClean="0"/>
              <a:t>How many seconds are in 1.4 </a:t>
            </a:r>
          </a:p>
          <a:p>
            <a:pPr>
              <a:lnSpc>
                <a:spcPct val="50000"/>
              </a:lnSpc>
              <a:buFont typeface="Wingdings" pitchFamily="2" charset="2"/>
              <a:buNone/>
            </a:pPr>
            <a:r>
              <a:rPr lang="en-US" altLang="en-US" sz="4300" smtClean="0"/>
              <a:t>days?</a:t>
            </a:r>
          </a:p>
          <a:p>
            <a:pPr>
              <a:lnSpc>
                <a:spcPct val="50000"/>
              </a:lnSpc>
              <a:buFont typeface="Wingdings" pitchFamily="2" charset="2"/>
              <a:buNone/>
            </a:pPr>
            <a:endParaRPr lang="en-US" altLang="en-US" sz="4300" smtClean="0">
              <a:solidFill>
                <a:schemeClr val="accent1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en-US" altLang="en-US" sz="3100" b="0" smtClean="0">
                <a:solidFill>
                  <a:schemeClr val="accent1"/>
                </a:solidFill>
              </a:rPr>
              <a:t>      </a:t>
            </a:r>
          </a:p>
          <a:p>
            <a:pPr>
              <a:buFont typeface="Wingdings" pitchFamily="2" charset="2"/>
              <a:buNone/>
            </a:pPr>
            <a:endParaRPr lang="en-US" altLang="en-US" sz="3100" b="0" smtClean="0">
              <a:solidFill>
                <a:schemeClr val="accent1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en-US" altLang="en-US" sz="3100" b="0" smtClean="0">
                <a:solidFill>
                  <a:schemeClr val="accent1"/>
                </a:solidFill>
              </a:rPr>
              <a:t>								= 12000 s</a:t>
            </a:r>
            <a:endParaRPr lang="en-US" altLang="en-US" sz="3100" b="0" smtClean="0"/>
          </a:p>
        </p:txBody>
      </p:sp>
      <p:pic>
        <p:nvPicPr>
          <p:cNvPr id="45060" name="Picture 22" descr="j022380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2416175"/>
            <a:ext cx="885825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32513" name="Group 65"/>
          <p:cNvGraphicFramePr>
            <a:graphicFrameLocks noGrp="1"/>
          </p:cNvGraphicFramePr>
          <p:nvPr/>
        </p:nvGraphicFramePr>
        <p:xfrm>
          <a:off x="1763713" y="3467100"/>
          <a:ext cx="4532312" cy="2146300"/>
        </p:xfrm>
        <a:graphic>
          <a:graphicData uri="http://schemas.openxmlformats.org/drawingml/2006/table">
            <a:tbl>
              <a:tblPr/>
              <a:tblGrid>
                <a:gridCol w="1133475"/>
                <a:gridCol w="1133475"/>
                <a:gridCol w="1131887"/>
                <a:gridCol w="1133475"/>
              </a:tblGrid>
              <a:tr h="10731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1.4 days</a:t>
                      </a: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24 hr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60 min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60 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31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1" lang="en-US" sz="3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 day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 hr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 min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5074" name="Line 66"/>
          <p:cNvSpPr>
            <a:spLocks noChangeShapeType="1"/>
          </p:cNvSpPr>
          <p:nvPr/>
        </p:nvSpPr>
        <p:spPr bwMode="auto">
          <a:xfrm>
            <a:off x="1873250" y="4075113"/>
            <a:ext cx="842963" cy="24765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075" name="Line 67"/>
          <p:cNvSpPr>
            <a:spLocks noChangeShapeType="1"/>
          </p:cNvSpPr>
          <p:nvPr/>
        </p:nvSpPr>
        <p:spPr bwMode="auto">
          <a:xfrm>
            <a:off x="2878138" y="5186363"/>
            <a:ext cx="842962" cy="24765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076" name="Line 68"/>
          <p:cNvSpPr>
            <a:spLocks noChangeShapeType="1"/>
          </p:cNvSpPr>
          <p:nvPr/>
        </p:nvSpPr>
        <p:spPr bwMode="auto">
          <a:xfrm>
            <a:off x="3475038" y="3684588"/>
            <a:ext cx="558800" cy="15875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077" name="Line 69"/>
          <p:cNvSpPr>
            <a:spLocks noChangeShapeType="1"/>
          </p:cNvSpPr>
          <p:nvPr/>
        </p:nvSpPr>
        <p:spPr bwMode="auto">
          <a:xfrm>
            <a:off x="4414838" y="4743450"/>
            <a:ext cx="585787" cy="168275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078" name="Line 70"/>
          <p:cNvSpPr>
            <a:spLocks noChangeShapeType="1"/>
          </p:cNvSpPr>
          <p:nvPr/>
        </p:nvSpPr>
        <p:spPr bwMode="auto">
          <a:xfrm>
            <a:off x="4059238" y="4157663"/>
            <a:ext cx="842962" cy="24765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079" name="Line 71"/>
          <p:cNvSpPr>
            <a:spLocks noChangeShapeType="1"/>
          </p:cNvSpPr>
          <p:nvPr/>
        </p:nvSpPr>
        <p:spPr bwMode="auto">
          <a:xfrm>
            <a:off x="5372100" y="5265738"/>
            <a:ext cx="842963" cy="24765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820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27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92100"/>
            <a:ext cx="8458200" cy="838200"/>
          </a:xfrm>
        </p:spPr>
        <p:txBody>
          <a:bodyPr/>
          <a:lstStyle/>
          <a:p>
            <a:r>
              <a:rPr lang="en-US" altLang="en-US" sz="4000" smtClean="0"/>
              <a:t>E. Dimensional Analysis Practice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524000"/>
            <a:ext cx="8534400" cy="1404938"/>
          </a:xfrm>
        </p:spPr>
        <p:txBody>
          <a:bodyPr>
            <a:normAutofit/>
          </a:bodyPr>
          <a:lstStyle/>
          <a:p>
            <a:r>
              <a:rPr lang="en-US" altLang="en-US" sz="3200" b="0" dirty="0" smtClean="0"/>
              <a:t>How many milliliters are in 1.00 quart of milk?</a:t>
            </a:r>
            <a:endParaRPr lang="en-US" altLang="en-US" sz="3200" dirty="0" smtClean="0"/>
          </a:p>
        </p:txBody>
      </p:sp>
      <p:pic>
        <p:nvPicPr>
          <p:cNvPr id="46084" name="Picture 23" descr="j0297023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3213" y="2217738"/>
            <a:ext cx="1354137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0451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26"/>
          <p:cNvSpPr>
            <a:spLocks noGrp="1" noChangeArrowheads="1"/>
          </p:cNvSpPr>
          <p:nvPr>
            <p:ph type="title"/>
          </p:nvPr>
        </p:nvSpPr>
        <p:spPr>
          <a:xfrm>
            <a:off x="685800" y="292100"/>
            <a:ext cx="8458200" cy="838200"/>
          </a:xfrm>
        </p:spPr>
        <p:txBody>
          <a:bodyPr/>
          <a:lstStyle/>
          <a:p>
            <a:r>
              <a:rPr lang="en-US" altLang="en-US" sz="4000" smtClean="0"/>
              <a:t>E. Dimensional Analysis Practice</a:t>
            </a:r>
          </a:p>
        </p:txBody>
      </p:sp>
      <p:sp>
        <p:nvSpPr>
          <p:cNvPr id="47106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524000"/>
            <a:ext cx="8534400" cy="1404938"/>
          </a:xfrm>
        </p:spPr>
        <p:txBody>
          <a:bodyPr/>
          <a:lstStyle/>
          <a:p>
            <a:r>
              <a:rPr lang="en-US" altLang="en-US" sz="2800" dirty="0" smtClean="0"/>
              <a:t>You have 1.5 pounds of gold.  Find its volume in cm</a:t>
            </a:r>
            <a:r>
              <a:rPr lang="en-US" altLang="en-US" sz="2800" baseline="30000" dirty="0" smtClean="0"/>
              <a:t>3</a:t>
            </a:r>
            <a:r>
              <a:rPr lang="en-US" altLang="en-US" sz="2800" dirty="0" smtClean="0"/>
              <a:t> if the density of gold is 19.3 g/cm</a:t>
            </a:r>
            <a:r>
              <a:rPr lang="en-US" altLang="en-US" sz="2800" baseline="30000" dirty="0" smtClean="0"/>
              <a:t>3</a:t>
            </a:r>
            <a:r>
              <a:rPr lang="en-US" altLang="en-US" b="0" dirty="0" smtClean="0"/>
              <a:t>.</a:t>
            </a:r>
            <a:endParaRPr lang="en-US" altLang="en-US" dirty="0" smtClean="0"/>
          </a:p>
        </p:txBody>
      </p:sp>
      <p:pic>
        <p:nvPicPr>
          <p:cNvPr id="47108" name="Picture 27" descr="j028056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8975" y="2659063"/>
            <a:ext cx="1500188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6686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A39B4A9-C2C6-4571-8A88-B54803468253}" type="slidenum">
              <a:rPr lang="en-US"/>
              <a:pPr/>
              <a:t>4</a:t>
            </a:fld>
            <a:endParaRPr lang="en-US"/>
          </a:p>
        </p:txBody>
      </p:sp>
      <p:sp>
        <p:nvSpPr>
          <p:cNvPr id="174082" name="Rectangle 2"/>
          <p:cNvSpPr>
            <a:spLocks noGrp="1" noChangeArrowheads="1"/>
          </p:cNvSpPr>
          <p:nvPr>
            <p:ph type="title"/>
          </p:nvPr>
        </p:nvSpPr>
        <p:spPr>
          <a:xfrm>
            <a:off x="822960" y="365760"/>
            <a:ext cx="7520940" cy="701040"/>
          </a:xfrm>
          <a:solidFill>
            <a:schemeClr val="accent2"/>
          </a:solidFill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Estimating Uncertainty</a:t>
            </a:r>
          </a:p>
        </p:txBody>
      </p:sp>
      <p:sp>
        <p:nvSpPr>
          <p:cNvPr id="174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43000"/>
            <a:ext cx="7772400" cy="4876800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4000" b="0" dirty="0"/>
              <a:t>To estimate a measuring devices </a:t>
            </a:r>
            <a:r>
              <a:rPr lang="en-US" sz="4000" b="0" dirty="0">
                <a:solidFill>
                  <a:schemeClr val="accent2"/>
                </a:solidFill>
              </a:rPr>
              <a:t>uncertainty</a:t>
            </a:r>
            <a:r>
              <a:rPr lang="en-US" sz="4000" b="0" dirty="0"/>
              <a:t>, read </a:t>
            </a:r>
            <a:r>
              <a:rPr lang="en-US" sz="4000" b="0" dirty="0" smtClean="0"/>
              <a:t>to ½ the smallest </a:t>
            </a:r>
            <a:r>
              <a:rPr lang="en-US" sz="4000" b="0" dirty="0"/>
              <a:t>scale division.</a:t>
            </a:r>
          </a:p>
          <a:p>
            <a:pPr>
              <a:buFontTx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9897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524000"/>
            <a:ext cx="8534400" cy="1404938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en-US" sz="2800" dirty="0" smtClean="0"/>
              <a:t>Your European hairdresser wants to cut your hair 8.0 cm shorter.  How many inches will he be cutting off?</a:t>
            </a:r>
          </a:p>
        </p:txBody>
      </p:sp>
      <p:sp>
        <p:nvSpPr>
          <p:cNvPr id="48131" name="Rectangle 15"/>
          <p:cNvSpPr>
            <a:spLocks noChangeArrowheads="1"/>
          </p:cNvSpPr>
          <p:nvPr/>
        </p:nvSpPr>
        <p:spPr bwMode="auto">
          <a:xfrm>
            <a:off x="685800" y="292100"/>
            <a:ext cx="84582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b"/>
          <a:lstStyle>
            <a:lvl1pPr eaLnBrk="0" hangingPunct="0">
              <a:defRPr kumimoji="1" sz="24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algn="ctr"/>
            <a:r>
              <a:rPr lang="en-US" altLang="en-US" sz="4000" b="1">
                <a:solidFill>
                  <a:schemeClr val="tx2"/>
                </a:solidFill>
                <a:latin typeface="Arial" pitchFamily="34" charset="0"/>
              </a:rPr>
              <a:t>E. Dimensional Analysis Practice</a:t>
            </a:r>
          </a:p>
        </p:txBody>
      </p:sp>
      <p:pic>
        <p:nvPicPr>
          <p:cNvPr id="48132" name="Picture 23" descr="MC900361032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6413" y="4313238"/>
            <a:ext cx="1817687" cy="181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5791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524000"/>
            <a:ext cx="8534400" cy="1404938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en-US" b="0" dirty="0" smtClean="0"/>
              <a:t> </a:t>
            </a:r>
            <a:r>
              <a:rPr lang="en-US" altLang="en-US" sz="3200" dirty="0" smtClean="0"/>
              <a:t>Roswell football needs 550 cm for a 1st down.  How many yards is this?</a:t>
            </a:r>
          </a:p>
        </p:txBody>
      </p:sp>
      <p:sp>
        <p:nvSpPr>
          <p:cNvPr id="49155" name="Rectangle 25"/>
          <p:cNvSpPr>
            <a:spLocks noChangeArrowheads="1"/>
          </p:cNvSpPr>
          <p:nvPr/>
        </p:nvSpPr>
        <p:spPr bwMode="auto">
          <a:xfrm>
            <a:off x="685800" y="292100"/>
            <a:ext cx="84582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b"/>
          <a:lstStyle>
            <a:lvl1pPr eaLnBrk="0" hangingPunct="0">
              <a:defRPr kumimoji="1" sz="24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algn="ctr"/>
            <a:r>
              <a:rPr lang="en-US" altLang="en-US" sz="4000" b="1">
                <a:solidFill>
                  <a:schemeClr val="tx2"/>
                </a:solidFill>
                <a:latin typeface="Arial" pitchFamily="34" charset="0"/>
              </a:rPr>
              <a:t>E. Dimensional Analysis Practice</a:t>
            </a:r>
          </a:p>
        </p:txBody>
      </p:sp>
      <p:pic>
        <p:nvPicPr>
          <p:cNvPr id="49156" name="Picture 25" descr="j019568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8450" y="4778375"/>
            <a:ext cx="1820863" cy="177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3255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524000"/>
            <a:ext cx="8534400" cy="1404938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en-US" altLang="en-US" sz="3200" dirty="0" smtClean="0"/>
              <a:t>A piece of wire is 1.3 m long.  How many 1.5-cm pieces can be cut from this wire?</a:t>
            </a:r>
          </a:p>
        </p:txBody>
      </p:sp>
      <p:sp>
        <p:nvSpPr>
          <p:cNvPr id="50179" name="Rectangle 20"/>
          <p:cNvSpPr>
            <a:spLocks noChangeArrowheads="1"/>
          </p:cNvSpPr>
          <p:nvPr/>
        </p:nvSpPr>
        <p:spPr bwMode="auto">
          <a:xfrm>
            <a:off x="685800" y="292100"/>
            <a:ext cx="84582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b"/>
          <a:lstStyle>
            <a:lvl1pPr eaLnBrk="0" hangingPunct="0">
              <a:defRPr kumimoji="1" sz="24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algn="ctr"/>
            <a:r>
              <a:rPr lang="en-US" altLang="en-US" sz="4000" b="1">
                <a:solidFill>
                  <a:schemeClr val="tx2"/>
                </a:solidFill>
                <a:latin typeface="Arial" pitchFamily="34" charset="0"/>
              </a:rPr>
              <a:t>E. Dimensional Analysis Practice</a:t>
            </a:r>
          </a:p>
        </p:txBody>
      </p:sp>
      <p:pic>
        <p:nvPicPr>
          <p:cNvPr id="50180" name="Picture 22" descr="MC900287113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4850" y="2559050"/>
            <a:ext cx="1412875" cy="198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6178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21"/>
          <p:cNvSpPr>
            <a:spLocks noGrp="1" noChangeArrowheads="1"/>
          </p:cNvSpPr>
          <p:nvPr>
            <p:ph type="title"/>
          </p:nvPr>
        </p:nvSpPr>
        <p:spPr>
          <a:xfrm>
            <a:off x="685800" y="292100"/>
            <a:ext cx="8458200" cy="838200"/>
          </a:xfrm>
        </p:spPr>
        <p:txBody>
          <a:bodyPr/>
          <a:lstStyle/>
          <a:p>
            <a:r>
              <a:rPr lang="en-US" altLang="en-US" sz="4000" smtClean="0"/>
              <a:t>E. Dimensional Analysis Practice</a:t>
            </a:r>
          </a:p>
        </p:txBody>
      </p:sp>
      <p:sp>
        <p:nvSpPr>
          <p:cNvPr id="51202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524000"/>
            <a:ext cx="8534400" cy="1404938"/>
          </a:xfrm>
        </p:spPr>
        <p:txBody>
          <a:bodyPr>
            <a:normAutofit/>
          </a:bodyPr>
          <a:lstStyle/>
          <a:p>
            <a:r>
              <a:rPr lang="en-US" altLang="en-US" sz="3200" dirty="0" smtClean="0"/>
              <a:t>How many liters of water would fill a container that measures 75.0 in</a:t>
            </a:r>
            <a:r>
              <a:rPr lang="en-US" altLang="en-US" sz="3200" baseline="30000" dirty="0" smtClean="0"/>
              <a:t>3</a:t>
            </a:r>
            <a:r>
              <a:rPr lang="en-US" altLang="en-US" sz="3200" dirty="0" smtClean="0"/>
              <a:t>?</a:t>
            </a:r>
          </a:p>
        </p:txBody>
      </p:sp>
      <p:pic>
        <p:nvPicPr>
          <p:cNvPr id="51204" name="Picture 26" descr="j023472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2514600"/>
            <a:ext cx="1038225" cy="122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7716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Base Units</a:t>
            </a:r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en-US" sz="3200" dirty="0" smtClean="0"/>
              <a:t>In the SI (Le </a:t>
            </a:r>
            <a:r>
              <a:rPr lang="en-US" altLang="en-US" sz="3200" i="1" dirty="0" err="1" smtClean="0"/>
              <a:t>Système</a:t>
            </a:r>
            <a:r>
              <a:rPr lang="en-US" altLang="en-US" sz="3200" i="1" dirty="0" smtClean="0"/>
              <a:t> International </a:t>
            </a:r>
            <a:r>
              <a:rPr lang="en-US" altLang="en-US" sz="3200" i="1" dirty="0" err="1" smtClean="0"/>
              <a:t>d'Unités</a:t>
            </a:r>
            <a:r>
              <a:rPr lang="en-US" altLang="en-US" sz="3200" dirty="0" smtClean="0"/>
              <a:t>) system of measurement there are seven base units</a:t>
            </a:r>
          </a:p>
          <a:p>
            <a:r>
              <a:rPr lang="en-US" altLang="en-US" sz="3200" dirty="0" smtClean="0"/>
              <a:t>These units are used in the measurement of different quantities and independent of each other </a:t>
            </a:r>
          </a:p>
        </p:txBody>
      </p:sp>
    </p:spTree>
    <p:extLst>
      <p:ext uri="{BB962C8B-B14F-4D97-AF65-F5344CB8AC3E}">
        <p14:creationId xmlns:p14="http://schemas.microsoft.com/office/powerpoint/2010/main" val="4173753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7620000" cy="1143000"/>
          </a:xfrm>
        </p:spPr>
        <p:txBody>
          <a:bodyPr/>
          <a:lstStyle/>
          <a:p>
            <a:r>
              <a:rPr lang="en-US" altLang="en-US" dirty="0" smtClean="0"/>
              <a:t>Base Unit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722901"/>
              </p:ext>
            </p:extLst>
          </p:nvPr>
        </p:nvGraphicFramePr>
        <p:xfrm>
          <a:off x="228600" y="914400"/>
          <a:ext cx="8520114" cy="5394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0038"/>
                <a:gridCol w="2840038"/>
                <a:gridCol w="2840038"/>
              </a:tblGrid>
              <a:tr h="624738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chemeClr val="bg2"/>
                          </a:solidFill>
                        </a:rPr>
                        <a:t>Quantity</a:t>
                      </a:r>
                      <a:endParaRPr lang="en-US" sz="2400" b="1" dirty="0">
                        <a:solidFill>
                          <a:schemeClr val="bg2"/>
                        </a:solidFill>
                      </a:endParaRPr>
                    </a:p>
                  </a:txBody>
                  <a:tcPr marL="91444" marR="91444"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chemeClr val="bg2"/>
                          </a:solidFill>
                        </a:rPr>
                        <a:t>Unit</a:t>
                      </a:r>
                      <a:endParaRPr lang="en-US" sz="2400" b="1" dirty="0">
                        <a:solidFill>
                          <a:schemeClr val="bg2"/>
                        </a:solidFill>
                      </a:endParaRPr>
                    </a:p>
                  </a:txBody>
                  <a:tcPr marL="91444" marR="91444"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chemeClr val="bg2"/>
                          </a:solidFill>
                        </a:rPr>
                        <a:t>Symbol</a:t>
                      </a:r>
                      <a:endParaRPr lang="en-US" sz="2400" b="1" dirty="0">
                        <a:solidFill>
                          <a:schemeClr val="bg2"/>
                        </a:solidFill>
                      </a:endParaRPr>
                    </a:p>
                  </a:txBody>
                  <a:tcPr marL="91444" marR="91444" marT="45719" marB="45719"/>
                </a:tc>
              </a:tr>
              <a:tr h="624738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Mass</a:t>
                      </a:r>
                      <a:endParaRPr lang="en-US" sz="2400" b="1" dirty="0"/>
                    </a:p>
                  </a:txBody>
                  <a:tcPr marL="91444" marR="91444"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Grams</a:t>
                      </a:r>
                      <a:endParaRPr lang="en-US" sz="2400" b="1" dirty="0"/>
                    </a:p>
                  </a:txBody>
                  <a:tcPr marL="91444" marR="91444"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g</a:t>
                      </a:r>
                      <a:endParaRPr lang="en-US" sz="2400" b="1" dirty="0"/>
                    </a:p>
                  </a:txBody>
                  <a:tcPr marL="91444" marR="91444" marT="45719" marB="45719"/>
                </a:tc>
              </a:tr>
              <a:tr h="624738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Length</a:t>
                      </a:r>
                      <a:endParaRPr lang="en-US" sz="2400" b="1" dirty="0"/>
                    </a:p>
                  </a:txBody>
                  <a:tcPr marL="91444" marR="91444"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Meter</a:t>
                      </a:r>
                      <a:endParaRPr lang="en-US" sz="2400" b="1" dirty="0"/>
                    </a:p>
                  </a:txBody>
                  <a:tcPr marL="91444" marR="91444"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m</a:t>
                      </a:r>
                      <a:endParaRPr lang="en-US" sz="2400" b="1" dirty="0"/>
                    </a:p>
                  </a:txBody>
                  <a:tcPr marL="91444" marR="91444" marT="45719" marB="45719"/>
                </a:tc>
              </a:tr>
              <a:tr h="822947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Amount</a:t>
                      </a:r>
                      <a:r>
                        <a:rPr lang="en-US" sz="2400" b="1" baseline="0" dirty="0" smtClean="0"/>
                        <a:t> of Substance</a:t>
                      </a:r>
                      <a:endParaRPr lang="en-US" sz="2400" b="1" dirty="0"/>
                    </a:p>
                  </a:txBody>
                  <a:tcPr marL="91444" marR="91444"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Mole</a:t>
                      </a:r>
                      <a:endParaRPr lang="en-US" sz="2400" b="1" dirty="0"/>
                    </a:p>
                  </a:txBody>
                  <a:tcPr marL="91444" marR="91444"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mol</a:t>
                      </a:r>
                      <a:endParaRPr lang="en-US" sz="2400" b="1" dirty="0"/>
                    </a:p>
                  </a:txBody>
                  <a:tcPr marL="91444" marR="91444" marT="45719" marB="45719"/>
                </a:tc>
              </a:tr>
              <a:tr h="624738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Time</a:t>
                      </a:r>
                      <a:endParaRPr lang="en-US" sz="2400" b="1" dirty="0"/>
                    </a:p>
                  </a:txBody>
                  <a:tcPr marL="91444" marR="91444"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Second</a:t>
                      </a:r>
                      <a:endParaRPr lang="en-US" sz="2400" b="1" dirty="0"/>
                    </a:p>
                  </a:txBody>
                  <a:tcPr marL="91444" marR="91444"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s</a:t>
                      </a:r>
                      <a:endParaRPr lang="en-US" sz="2400" b="1" dirty="0"/>
                    </a:p>
                  </a:txBody>
                  <a:tcPr marL="91444" marR="91444" marT="45719" marB="45719"/>
                </a:tc>
              </a:tr>
              <a:tr h="624738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Electric</a:t>
                      </a:r>
                      <a:r>
                        <a:rPr lang="en-US" sz="2400" b="1" baseline="0" dirty="0" smtClean="0"/>
                        <a:t> Current</a:t>
                      </a:r>
                      <a:endParaRPr lang="en-US" sz="2400" b="1" dirty="0"/>
                    </a:p>
                  </a:txBody>
                  <a:tcPr marL="91444" marR="91444"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Ampere</a:t>
                      </a:r>
                      <a:endParaRPr lang="en-US" sz="2400" b="1" dirty="0"/>
                    </a:p>
                  </a:txBody>
                  <a:tcPr marL="91444" marR="91444"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A</a:t>
                      </a:r>
                      <a:endParaRPr lang="en-US" sz="2400" b="1" dirty="0"/>
                    </a:p>
                  </a:txBody>
                  <a:tcPr marL="91444" marR="91444" marT="45719" marB="45719"/>
                </a:tc>
              </a:tr>
              <a:tr h="624738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Temperature</a:t>
                      </a:r>
                      <a:endParaRPr lang="en-US" sz="2400" b="1" dirty="0"/>
                    </a:p>
                  </a:txBody>
                  <a:tcPr marL="91444" marR="91444"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Kelvin</a:t>
                      </a:r>
                      <a:endParaRPr lang="en-US" sz="2400" b="1" dirty="0"/>
                    </a:p>
                  </a:txBody>
                  <a:tcPr marL="91444" marR="91444"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K</a:t>
                      </a:r>
                      <a:endParaRPr lang="en-US" sz="2400" b="1" dirty="0"/>
                    </a:p>
                  </a:txBody>
                  <a:tcPr marL="91444" marR="91444" marT="45719" marB="45719"/>
                </a:tc>
              </a:tr>
              <a:tr h="822947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Luminous Intensity</a:t>
                      </a:r>
                      <a:endParaRPr lang="en-US" sz="2400" b="1" dirty="0"/>
                    </a:p>
                  </a:txBody>
                  <a:tcPr marL="91444" marR="91444"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candela</a:t>
                      </a:r>
                      <a:endParaRPr lang="en-US" sz="2400" b="1" dirty="0"/>
                    </a:p>
                  </a:txBody>
                  <a:tcPr marL="91444" marR="91444"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err="1" smtClean="0"/>
                        <a:t>cd</a:t>
                      </a:r>
                      <a:endParaRPr lang="en-US" sz="2400" b="1" dirty="0"/>
                    </a:p>
                  </a:txBody>
                  <a:tcPr marL="91444" marR="91444" marT="45719" marB="45719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5287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622425" y="365125"/>
            <a:ext cx="7521575" cy="549275"/>
          </a:xfrm>
        </p:spPr>
        <p:txBody>
          <a:bodyPr/>
          <a:lstStyle/>
          <a:p>
            <a:r>
              <a:rPr lang="en-US" altLang="en-US" smtClean="0"/>
              <a:t>D. SI Prefix Conversions</a:t>
            </a:r>
          </a:p>
        </p:txBody>
      </p:sp>
      <p:sp>
        <p:nvSpPr>
          <p:cNvPr id="15565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04800" y="1524000"/>
            <a:ext cx="8839200" cy="5334000"/>
          </a:xfrm>
        </p:spPr>
        <p:txBody>
          <a:bodyPr/>
          <a:lstStyle/>
          <a:p>
            <a:pPr marL="0" indent="0">
              <a:lnSpc>
                <a:spcPct val="120000"/>
              </a:lnSpc>
              <a:spcBef>
                <a:spcPct val="100000"/>
              </a:spcBef>
              <a:buSzPct val="100000"/>
              <a:tabLst>
                <a:tab pos="574675" algn="l"/>
              </a:tabLst>
            </a:pPr>
            <a:r>
              <a:rPr lang="en-US" altLang="en-US" sz="3000" dirty="0" smtClean="0"/>
              <a:t>Memorize the following chart. (next slide)</a:t>
            </a:r>
          </a:p>
          <a:p>
            <a:pPr marL="0" indent="0">
              <a:lnSpc>
                <a:spcPct val="120000"/>
              </a:lnSpc>
              <a:spcBef>
                <a:spcPct val="100000"/>
              </a:spcBef>
              <a:buSzPct val="100000"/>
              <a:tabLst>
                <a:tab pos="574675" algn="l"/>
              </a:tabLst>
            </a:pPr>
            <a:r>
              <a:rPr lang="en-US" altLang="en-US" sz="3000" dirty="0" smtClean="0"/>
              <a:t>Find the conversion factor(s).</a:t>
            </a:r>
          </a:p>
          <a:p>
            <a:pPr marL="0" indent="0">
              <a:lnSpc>
                <a:spcPct val="120000"/>
              </a:lnSpc>
              <a:spcBef>
                <a:spcPct val="70000"/>
              </a:spcBef>
              <a:buSzPct val="100000"/>
              <a:tabLst>
                <a:tab pos="574675" algn="l"/>
              </a:tabLst>
            </a:pPr>
            <a:r>
              <a:rPr lang="en-US" altLang="en-US" sz="3000" dirty="0" smtClean="0"/>
              <a:t>Insert the conversion factor(s) to get to the correct units.</a:t>
            </a:r>
          </a:p>
          <a:p>
            <a:pPr marL="0" indent="0">
              <a:lnSpc>
                <a:spcPct val="120000"/>
              </a:lnSpc>
              <a:spcBef>
                <a:spcPct val="70000"/>
              </a:spcBef>
              <a:buSzPct val="100000"/>
              <a:tabLst>
                <a:tab pos="574675" algn="l"/>
              </a:tabLst>
            </a:pPr>
            <a:r>
              <a:rPr lang="en-US" altLang="en-US" sz="3000" dirty="0" smtClean="0"/>
              <a:t>When converting to or from a base unit, there will only be one step.  To convert to or from any other units, there will be two steps</a:t>
            </a:r>
            <a:r>
              <a:rPr lang="en-US" altLang="en-US" sz="3000" b="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49930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5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5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5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5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51" grpId="0" build="p" autoUpdateAnimBg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032000" y="2262188"/>
            <a:ext cx="6581775" cy="488950"/>
            <a:chOff x="480" y="1409"/>
            <a:chExt cx="4146" cy="308"/>
          </a:xfrm>
        </p:grpSpPr>
        <p:sp>
          <p:nvSpPr>
            <p:cNvPr id="37950" name="Text Box 5"/>
            <p:cNvSpPr txBox="1">
              <a:spLocks noChangeArrowheads="1"/>
            </p:cNvSpPr>
            <p:nvPr/>
          </p:nvSpPr>
          <p:spPr bwMode="auto">
            <a:xfrm>
              <a:off x="480" y="1409"/>
              <a:ext cx="1632" cy="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kumimoji="0" lang="en-US" altLang="en-US" sz="2600" b="1">
                  <a:solidFill>
                    <a:srgbClr val="FF3399"/>
                  </a:solidFill>
                  <a:latin typeface="Arial" pitchFamily="34" charset="0"/>
                </a:rPr>
                <a:t>mega-</a:t>
              </a:r>
            </a:p>
          </p:txBody>
        </p:sp>
        <p:sp>
          <p:nvSpPr>
            <p:cNvPr id="37951" name="Text Box 6"/>
            <p:cNvSpPr txBox="1">
              <a:spLocks noChangeArrowheads="1"/>
            </p:cNvSpPr>
            <p:nvPr/>
          </p:nvSpPr>
          <p:spPr bwMode="auto">
            <a:xfrm>
              <a:off x="1632" y="1409"/>
              <a:ext cx="1632" cy="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kumimoji="0" lang="en-US" altLang="en-US" sz="2600" b="1">
                  <a:solidFill>
                    <a:srgbClr val="FF3399"/>
                  </a:solidFill>
                  <a:latin typeface="Arial" pitchFamily="34" charset="0"/>
                </a:rPr>
                <a:t>M</a:t>
              </a:r>
            </a:p>
          </p:txBody>
        </p:sp>
        <p:sp>
          <p:nvSpPr>
            <p:cNvPr id="37952" name="Text Box 7"/>
            <p:cNvSpPr txBox="1">
              <a:spLocks noChangeArrowheads="1"/>
            </p:cNvSpPr>
            <p:nvPr/>
          </p:nvSpPr>
          <p:spPr bwMode="auto">
            <a:xfrm>
              <a:off x="3584" y="1409"/>
              <a:ext cx="1042" cy="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kumimoji="0" lang="en-US" altLang="en-US" sz="2600" b="1">
                  <a:solidFill>
                    <a:srgbClr val="FF3399"/>
                  </a:solidFill>
                  <a:latin typeface="Arial" pitchFamily="34" charset="0"/>
                </a:rPr>
                <a:t>10</a:t>
              </a:r>
              <a:r>
                <a:rPr kumimoji="0" lang="en-US" altLang="en-US" sz="2600" b="1" baseline="30000">
                  <a:solidFill>
                    <a:srgbClr val="FF3399"/>
                  </a:solidFill>
                  <a:latin typeface="Arial" pitchFamily="34" charset="0"/>
                </a:rPr>
                <a:t>6</a:t>
              </a:r>
              <a:endParaRPr kumimoji="0" lang="en-US" altLang="en-US" sz="2600" b="1">
                <a:solidFill>
                  <a:srgbClr val="FF3399"/>
                </a:solidFill>
                <a:latin typeface="Arial" pitchFamily="34" charset="0"/>
              </a:endParaRPr>
            </a:p>
          </p:txBody>
        </p:sp>
      </p:grpSp>
      <p:grpSp>
        <p:nvGrpSpPr>
          <p:cNvPr id="37891" name="Group 8"/>
          <p:cNvGrpSpPr>
            <a:grpSpLocks/>
          </p:cNvGrpSpPr>
          <p:nvPr/>
        </p:nvGrpSpPr>
        <p:grpSpPr bwMode="auto">
          <a:xfrm>
            <a:off x="2032000" y="4432300"/>
            <a:ext cx="6581775" cy="488950"/>
            <a:chOff x="480" y="1797"/>
            <a:chExt cx="4146" cy="308"/>
          </a:xfrm>
        </p:grpSpPr>
        <p:sp>
          <p:nvSpPr>
            <p:cNvPr id="37947" name="Text Box 9"/>
            <p:cNvSpPr txBox="1">
              <a:spLocks noChangeArrowheads="1"/>
            </p:cNvSpPr>
            <p:nvPr/>
          </p:nvSpPr>
          <p:spPr bwMode="auto">
            <a:xfrm>
              <a:off x="480" y="1797"/>
              <a:ext cx="1632" cy="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kumimoji="0" lang="en-US" altLang="en-US" sz="2600" b="1">
                  <a:latin typeface="Arial" pitchFamily="34" charset="0"/>
                </a:rPr>
                <a:t>deci-</a:t>
              </a:r>
            </a:p>
          </p:txBody>
        </p:sp>
        <p:sp>
          <p:nvSpPr>
            <p:cNvPr id="37948" name="Text Box 10"/>
            <p:cNvSpPr txBox="1">
              <a:spLocks noChangeArrowheads="1"/>
            </p:cNvSpPr>
            <p:nvPr/>
          </p:nvSpPr>
          <p:spPr bwMode="auto">
            <a:xfrm>
              <a:off x="1632" y="1797"/>
              <a:ext cx="1632" cy="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kumimoji="0" lang="en-US" altLang="en-US" sz="2600" b="1">
                  <a:latin typeface="Arial" pitchFamily="34" charset="0"/>
                </a:rPr>
                <a:t>d</a:t>
              </a:r>
            </a:p>
          </p:txBody>
        </p:sp>
        <p:sp>
          <p:nvSpPr>
            <p:cNvPr id="37949" name="Text Box 11"/>
            <p:cNvSpPr txBox="1">
              <a:spLocks noChangeArrowheads="1"/>
            </p:cNvSpPr>
            <p:nvPr/>
          </p:nvSpPr>
          <p:spPr bwMode="auto">
            <a:xfrm>
              <a:off x="3584" y="1797"/>
              <a:ext cx="1042" cy="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kumimoji="0" lang="en-US" altLang="en-US" sz="2600" b="1">
                  <a:latin typeface="Arial" pitchFamily="34" charset="0"/>
                </a:rPr>
                <a:t>10</a:t>
              </a:r>
              <a:r>
                <a:rPr kumimoji="0" lang="en-US" altLang="en-US" sz="2600" b="1" baseline="30000">
                  <a:latin typeface="Arial" pitchFamily="34" charset="0"/>
                </a:rPr>
                <a:t>-1</a:t>
              </a:r>
              <a:endParaRPr kumimoji="0" lang="en-US" altLang="en-US" sz="2600" b="1">
                <a:latin typeface="Arial" pitchFamily="34" charset="0"/>
              </a:endParaRPr>
            </a:p>
          </p:txBody>
        </p:sp>
      </p:grpSp>
      <p:grpSp>
        <p:nvGrpSpPr>
          <p:cNvPr id="37892" name="Group 12"/>
          <p:cNvGrpSpPr>
            <a:grpSpLocks/>
          </p:cNvGrpSpPr>
          <p:nvPr/>
        </p:nvGrpSpPr>
        <p:grpSpPr bwMode="auto">
          <a:xfrm>
            <a:off x="2032000" y="4826000"/>
            <a:ext cx="6581775" cy="488950"/>
            <a:chOff x="480" y="2119"/>
            <a:chExt cx="4146" cy="308"/>
          </a:xfrm>
        </p:grpSpPr>
        <p:sp>
          <p:nvSpPr>
            <p:cNvPr id="37944" name="Text Box 13"/>
            <p:cNvSpPr txBox="1">
              <a:spLocks noChangeArrowheads="1"/>
            </p:cNvSpPr>
            <p:nvPr/>
          </p:nvSpPr>
          <p:spPr bwMode="auto">
            <a:xfrm>
              <a:off x="480" y="2119"/>
              <a:ext cx="1632" cy="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kumimoji="0" lang="en-US" altLang="en-US" sz="2600" b="1">
                  <a:latin typeface="Arial" pitchFamily="34" charset="0"/>
                </a:rPr>
                <a:t>centi-</a:t>
              </a:r>
            </a:p>
          </p:txBody>
        </p:sp>
        <p:sp>
          <p:nvSpPr>
            <p:cNvPr id="37945" name="Text Box 14"/>
            <p:cNvSpPr txBox="1">
              <a:spLocks noChangeArrowheads="1"/>
            </p:cNvSpPr>
            <p:nvPr/>
          </p:nvSpPr>
          <p:spPr bwMode="auto">
            <a:xfrm>
              <a:off x="1632" y="2119"/>
              <a:ext cx="1632" cy="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kumimoji="0" lang="en-US" altLang="en-US" sz="2600" b="1">
                  <a:latin typeface="Arial" pitchFamily="34" charset="0"/>
                  <a:sym typeface="Symbol" pitchFamily="18" charset="2"/>
                </a:rPr>
                <a:t>c</a:t>
              </a:r>
              <a:endParaRPr kumimoji="0" lang="en-US" altLang="en-US" sz="2600" b="1">
                <a:latin typeface="Arial" pitchFamily="34" charset="0"/>
              </a:endParaRPr>
            </a:p>
          </p:txBody>
        </p:sp>
        <p:sp>
          <p:nvSpPr>
            <p:cNvPr id="37946" name="Text Box 15"/>
            <p:cNvSpPr txBox="1">
              <a:spLocks noChangeArrowheads="1"/>
            </p:cNvSpPr>
            <p:nvPr/>
          </p:nvSpPr>
          <p:spPr bwMode="auto">
            <a:xfrm>
              <a:off x="3584" y="2119"/>
              <a:ext cx="1042" cy="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kumimoji="0" lang="en-US" altLang="en-US" sz="2600" b="1">
                  <a:latin typeface="Arial" pitchFamily="34" charset="0"/>
                </a:rPr>
                <a:t>10</a:t>
              </a:r>
              <a:r>
                <a:rPr kumimoji="0" lang="en-US" altLang="en-US" sz="2600" b="1" baseline="30000">
                  <a:latin typeface="Arial" pitchFamily="34" charset="0"/>
                </a:rPr>
                <a:t>-2    </a:t>
              </a:r>
              <a:endParaRPr kumimoji="0" lang="en-US" altLang="en-US" sz="2600" b="1">
                <a:latin typeface="Arial" pitchFamily="34" charset="0"/>
              </a:endParaRPr>
            </a:p>
          </p:txBody>
        </p:sp>
      </p:grpSp>
      <p:grpSp>
        <p:nvGrpSpPr>
          <p:cNvPr id="37893" name="Group 16"/>
          <p:cNvGrpSpPr>
            <a:grpSpLocks/>
          </p:cNvGrpSpPr>
          <p:nvPr/>
        </p:nvGrpSpPr>
        <p:grpSpPr bwMode="auto">
          <a:xfrm>
            <a:off x="2032000" y="5268913"/>
            <a:ext cx="6502400" cy="488950"/>
            <a:chOff x="480" y="2435"/>
            <a:chExt cx="4096" cy="308"/>
          </a:xfrm>
        </p:grpSpPr>
        <p:sp>
          <p:nvSpPr>
            <p:cNvPr id="37941" name="Text Box 17"/>
            <p:cNvSpPr txBox="1">
              <a:spLocks noChangeArrowheads="1"/>
            </p:cNvSpPr>
            <p:nvPr/>
          </p:nvSpPr>
          <p:spPr bwMode="auto">
            <a:xfrm>
              <a:off x="480" y="2435"/>
              <a:ext cx="1632" cy="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kumimoji="0" lang="en-US" altLang="en-US" sz="2600" b="1">
                  <a:latin typeface="Arial" pitchFamily="34" charset="0"/>
                </a:rPr>
                <a:t>milli-</a:t>
              </a:r>
            </a:p>
          </p:txBody>
        </p:sp>
        <p:sp>
          <p:nvSpPr>
            <p:cNvPr id="37942" name="Text Box 18"/>
            <p:cNvSpPr txBox="1">
              <a:spLocks noChangeArrowheads="1"/>
            </p:cNvSpPr>
            <p:nvPr/>
          </p:nvSpPr>
          <p:spPr bwMode="auto">
            <a:xfrm>
              <a:off x="1632" y="2435"/>
              <a:ext cx="1632" cy="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kumimoji="0" lang="en-US" altLang="en-US" sz="2600" b="1">
                  <a:latin typeface="Arial" pitchFamily="34" charset="0"/>
                </a:rPr>
                <a:t>m</a:t>
              </a:r>
            </a:p>
          </p:txBody>
        </p:sp>
        <p:sp>
          <p:nvSpPr>
            <p:cNvPr id="37943" name="Text Box 19"/>
            <p:cNvSpPr txBox="1">
              <a:spLocks noChangeArrowheads="1"/>
            </p:cNvSpPr>
            <p:nvPr/>
          </p:nvSpPr>
          <p:spPr bwMode="auto">
            <a:xfrm>
              <a:off x="3584" y="2435"/>
              <a:ext cx="992" cy="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kumimoji="0" lang="en-US" altLang="en-US" sz="2600" b="1">
                  <a:latin typeface="Arial" pitchFamily="34" charset="0"/>
                </a:rPr>
                <a:t>10</a:t>
              </a:r>
              <a:r>
                <a:rPr kumimoji="0" lang="en-US" altLang="en-US" sz="2600" b="1" baseline="30000">
                  <a:latin typeface="Arial" pitchFamily="34" charset="0"/>
                </a:rPr>
                <a:t>-3</a:t>
              </a:r>
              <a:endParaRPr kumimoji="0" lang="en-US" altLang="en-US" sz="2600" b="1">
                <a:latin typeface="Arial" pitchFamily="34" charset="0"/>
              </a:endParaRPr>
            </a:p>
          </p:txBody>
        </p:sp>
      </p:grpSp>
      <p:sp>
        <p:nvSpPr>
          <p:cNvPr id="37894" name="Text Box 20"/>
          <p:cNvSpPr txBox="1">
            <a:spLocks noChangeArrowheads="1"/>
          </p:cNvSpPr>
          <p:nvPr/>
        </p:nvSpPr>
        <p:spPr bwMode="auto">
          <a:xfrm>
            <a:off x="2036763" y="942975"/>
            <a:ext cx="2101850" cy="457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0" lang="en-US" altLang="en-US" b="1">
                <a:solidFill>
                  <a:schemeClr val="tx2"/>
                </a:solidFill>
                <a:latin typeface="Arial" pitchFamily="34" charset="0"/>
              </a:rPr>
              <a:t>Prefix</a:t>
            </a:r>
          </a:p>
        </p:txBody>
      </p:sp>
      <p:sp>
        <p:nvSpPr>
          <p:cNvPr id="37895" name="Text Box 21"/>
          <p:cNvSpPr txBox="1">
            <a:spLocks noChangeArrowheads="1"/>
          </p:cNvSpPr>
          <p:nvPr/>
        </p:nvSpPr>
        <p:spPr bwMode="auto">
          <a:xfrm>
            <a:off x="4238625" y="942975"/>
            <a:ext cx="1819275" cy="457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0" lang="en-US" altLang="en-US" b="1">
                <a:solidFill>
                  <a:schemeClr val="tx2"/>
                </a:solidFill>
                <a:latin typeface="Arial" pitchFamily="34" charset="0"/>
              </a:rPr>
              <a:t>Symbol</a:t>
            </a:r>
          </a:p>
        </p:txBody>
      </p:sp>
      <p:sp>
        <p:nvSpPr>
          <p:cNvPr id="37896" name="Text Box 22"/>
          <p:cNvSpPr txBox="1">
            <a:spLocks noChangeArrowheads="1"/>
          </p:cNvSpPr>
          <p:nvPr/>
        </p:nvSpPr>
        <p:spPr bwMode="auto">
          <a:xfrm>
            <a:off x="6170613" y="942975"/>
            <a:ext cx="2324100" cy="457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0" lang="en-US" altLang="en-US" b="1">
                <a:solidFill>
                  <a:schemeClr val="tx2"/>
                </a:solidFill>
                <a:latin typeface="Arial" pitchFamily="34" charset="0"/>
              </a:rPr>
              <a:t>Factor</a:t>
            </a:r>
          </a:p>
        </p:txBody>
      </p:sp>
      <p:sp>
        <p:nvSpPr>
          <p:cNvPr id="37897" name="Line 23"/>
          <p:cNvSpPr>
            <a:spLocks noChangeShapeType="1"/>
          </p:cNvSpPr>
          <p:nvPr/>
        </p:nvSpPr>
        <p:spPr bwMode="auto">
          <a:xfrm flipV="1">
            <a:off x="2032000" y="1468438"/>
            <a:ext cx="6484938" cy="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6" name="Group 24"/>
          <p:cNvGrpSpPr>
            <a:grpSpLocks/>
          </p:cNvGrpSpPr>
          <p:nvPr/>
        </p:nvGrpSpPr>
        <p:grpSpPr bwMode="auto">
          <a:xfrm>
            <a:off x="2032000" y="5662613"/>
            <a:ext cx="6502400" cy="488950"/>
            <a:chOff x="477" y="2687"/>
            <a:chExt cx="4096" cy="308"/>
          </a:xfrm>
        </p:grpSpPr>
        <p:sp>
          <p:nvSpPr>
            <p:cNvPr id="37938" name="Text Box 25"/>
            <p:cNvSpPr txBox="1">
              <a:spLocks noChangeArrowheads="1"/>
            </p:cNvSpPr>
            <p:nvPr/>
          </p:nvSpPr>
          <p:spPr bwMode="auto">
            <a:xfrm>
              <a:off x="477" y="2687"/>
              <a:ext cx="1632" cy="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kumimoji="0" lang="en-US" altLang="en-US" sz="2600" b="1">
                  <a:solidFill>
                    <a:srgbClr val="FF3399"/>
                  </a:solidFill>
                  <a:latin typeface="Arial" pitchFamily="34" charset="0"/>
                </a:rPr>
                <a:t>micro-</a:t>
              </a:r>
            </a:p>
          </p:txBody>
        </p:sp>
        <p:sp>
          <p:nvSpPr>
            <p:cNvPr id="37939" name="Text Box 26"/>
            <p:cNvSpPr txBox="1">
              <a:spLocks noChangeArrowheads="1"/>
            </p:cNvSpPr>
            <p:nvPr/>
          </p:nvSpPr>
          <p:spPr bwMode="auto">
            <a:xfrm>
              <a:off x="1629" y="2687"/>
              <a:ext cx="1632" cy="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kumimoji="0" lang="en-US" altLang="en-US" sz="2600" b="1">
                  <a:solidFill>
                    <a:srgbClr val="FF3399"/>
                  </a:solidFill>
                  <a:latin typeface="Arial" pitchFamily="34" charset="0"/>
                  <a:sym typeface="Symbol" pitchFamily="18" charset="2"/>
                </a:rPr>
                <a:t></a:t>
              </a:r>
            </a:p>
          </p:txBody>
        </p:sp>
        <p:sp>
          <p:nvSpPr>
            <p:cNvPr id="37940" name="Text Box 27"/>
            <p:cNvSpPr txBox="1">
              <a:spLocks noChangeArrowheads="1"/>
            </p:cNvSpPr>
            <p:nvPr/>
          </p:nvSpPr>
          <p:spPr bwMode="auto">
            <a:xfrm>
              <a:off x="3581" y="2687"/>
              <a:ext cx="992" cy="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kumimoji="0" lang="en-US" altLang="en-US" sz="2600" b="1">
                  <a:solidFill>
                    <a:srgbClr val="FF3399"/>
                  </a:solidFill>
                  <a:latin typeface="Arial" pitchFamily="34" charset="0"/>
                </a:rPr>
                <a:t>10</a:t>
              </a:r>
              <a:r>
                <a:rPr kumimoji="0" lang="en-US" altLang="en-US" sz="2600" b="1" baseline="30000">
                  <a:solidFill>
                    <a:srgbClr val="FF3399"/>
                  </a:solidFill>
                  <a:latin typeface="Arial" pitchFamily="34" charset="0"/>
                </a:rPr>
                <a:t>-6</a:t>
              </a:r>
              <a:endParaRPr kumimoji="0" lang="en-US" altLang="en-US" sz="2600" b="1">
                <a:solidFill>
                  <a:srgbClr val="FF3399"/>
                </a:solidFill>
                <a:latin typeface="Arial" pitchFamily="34" charset="0"/>
              </a:endParaRPr>
            </a:p>
          </p:txBody>
        </p:sp>
      </p:grpSp>
      <p:grpSp>
        <p:nvGrpSpPr>
          <p:cNvPr id="7" name="Group 28"/>
          <p:cNvGrpSpPr>
            <a:grpSpLocks/>
          </p:cNvGrpSpPr>
          <p:nvPr/>
        </p:nvGrpSpPr>
        <p:grpSpPr bwMode="auto">
          <a:xfrm>
            <a:off x="2032000" y="6069013"/>
            <a:ext cx="6502400" cy="488950"/>
            <a:chOff x="477" y="3016"/>
            <a:chExt cx="4096" cy="308"/>
          </a:xfrm>
        </p:grpSpPr>
        <p:sp>
          <p:nvSpPr>
            <p:cNvPr id="37935" name="Text Box 29"/>
            <p:cNvSpPr txBox="1">
              <a:spLocks noChangeArrowheads="1"/>
            </p:cNvSpPr>
            <p:nvPr/>
          </p:nvSpPr>
          <p:spPr bwMode="auto">
            <a:xfrm>
              <a:off x="477" y="3016"/>
              <a:ext cx="1632" cy="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kumimoji="0" lang="en-US" altLang="en-US" sz="2600" b="1">
                  <a:solidFill>
                    <a:srgbClr val="FF3399"/>
                  </a:solidFill>
                  <a:latin typeface="Arial" pitchFamily="34" charset="0"/>
                </a:rPr>
                <a:t>nano-</a:t>
              </a:r>
            </a:p>
          </p:txBody>
        </p:sp>
        <p:sp>
          <p:nvSpPr>
            <p:cNvPr id="37936" name="Text Box 30"/>
            <p:cNvSpPr txBox="1">
              <a:spLocks noChangeArrowheads="1"/>
            </p:cNvSpPr>
            <p:nvPr/>
          </p:nvSpPr>
          <p:spPr bwMode="auto">
            <a:xfrm>
              <a:off x="1629" y="3016"/>
              <a:ext cx="1632" cy="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kumimoji="0" lang="en-US" altLang="en-US" sz="2600" b="1">
                  <a:solidFill>
                    <a:srgbClr val="FF3399"/>
                  </a:solidFill>
                  <a:latin typeface="Arial" pitchFamily="34" charset="0"/>
                </a:rPr>
                <a:t>n</a:t>
              </a:r>
            </a:p>
          </p:txBody>
        </p:sp>
        <p:sp>
          <p:nvSpPr>
            <p:cNvPr id="37937" name="Text Box 31"/>
            <p:cNvSpPr txBox="1">
              <a:spLocks noChangeArrowheads="1"/>
            </p:cNvSpPr>
            <p:nvPr/>
          </p:nvSpPr>
          <p:spPr bwMode="auto">
            <a:xfrm>
              <a:off x="3581" y="3016"/>
              <a:ext cx="992" cy="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kumimoji="0" lang="en-US" altLang="en-US" sz="2600" b="1">
                  <a:solidFill>
                    <a:srgbClr val="FF3399"/>
                  </a:solidFill>
                  <a:latin typeface="Arial" pitchFamily="34" charset="0"/>
                </a:rPr>
                <a:t>10</a:t>
              </a:r>
              <a:r>
                <a:rPr kumimoji="0" lang="en-US" altLang="en-US" sz="2600" b="1" baseline="30000">
                  <a:solidFill>
                    <a:srgbClr val="FF3399"/>
                  </a:solidFill>
                  <a:latin typeface="Arial" pitchFamily="34" charset="0"/>
                </a:rPr>
                <a:t>-9</a:t>
              </a:r>
              <a:endParaRPr kumimoji="0" lang="en-US" altLang="en-US" sz="2600" b="1">
                <a:solidFill>
                  <a:srgbClr val="FF3399"/>
                </a:solidFill>
                <a:latin typeface="Arial" pitchFamily="34" charset="0"/>
              </a:endParaRPr>
            </a:p>
          </p:txBody>
        </p:sp>
      </p:grpSp>
      <p:grpSp>
        <p:nvGrpSpPr>
          <p:cNvPr id="37900" name="Group 36"/>
          <p:cNvGrpSpPr>
            <a:grpSpLocks/>
          </p:cNvGrpSpPr>
          <p:nvPr/>
        </p:nvGrpSpPr>
        <p:grpSpPr bwMode="auto">
          <a:xfrm>
            <a:off x="2032000" y="2705100"/>
            <a:ext cx="6581775" cy="488950"/>
            <a:chOff x="480" y="1409"/>
            <a:chExt cx="4146" cy="308"/>
          </a:xfrm>
        </p:grpSpPr>
        <p:sp>
          <p:nvSpPr>
            <p:cNvPr id="37932" name="Text Box 37"/>
            <p:cNvSpPr txBox="1">
              <a:spLocks noChangeArrowheads="1"/>
            </p:cNvSpPr>
            <p:nvPr/>
          </p:nvSpPr>
          <p:spPr bwMode="auto">
            <a:xfrm>
              <a:off x="480" y="1409"/>
              <a:ext cx="1632" cy="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kumimoji="0" lang="en-US" altLang="en-US" sz="2600" b="1">
                  <a:latin typeface="Arial" pitchFamily="34" charset="0"/>
                </a:rPr>
                <a:t>kilo-</a:t>
              </a:r>
            </a:p>
          </p:txBody>
        </p:sp>
        <p:sp>
          <p:nvSpPr>
            <p:cNvPr id="37933" name="Text Box 38"/>
            <p:cNvSpPr txBox="1">
              <a:spLocks noChangeArrowheads="1"/>
            </p:cNvSpPr>
            <p:nvPr/>
          </p:nvSpPr>
          <p:spPr bwMode="auto">
            <a:xfrm>
              <a:off x="1632" y="1409"/>
              <a:ext cx="1632" cy="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kumimoji="0" lang="en-US" altLang="en-US" sz="2600" b="1">
                  <a:latin typeface="Arial" pitchFamily="34" charset="0"/>
                </a:rPr>
                <a:t>k</a:t>
              </a:r>
            </a:p>
          </p:txBody>
        </p:sp>
        <p:sp>
          <p:nvSpPr>
            <p:cNvPr id="37934" name="Text Box 39"/>
            <p:cNvSpPr txBox="1">
              <a:spLocks noChangeArrowheads="1"/>
            </p:cNvSpPr>
            <p:nvPr/>
          </p:nvSpPr>
          <p:spPr bwMode="auto">
            <a:xfrm>
              <a:off x="3584" y="1409"/>
              <a:ext cx="1042" cy="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kumimoji="0" lang="en-US" altLang="en-US" sz="2600" b="1">
                  <a:latin typeface="Arial" pitchFamily="34" charset="0"/>
                </a:rPr>
                <a:t>10</a:t>
              </a:r>
              <a:r>
                <a:rPr kumimoji="0" lang="en-US" altLang="en-US" sz="2600" b="1" baseline="30000">
                  <a:latin typeface="Arial" pitchFamily="34" charset="0"/>
                </a:rPr>
                <a:t>3</a:t>
              </a:r>
              <a:endParaRPr kumimoji="0" lang="en-US" altLang="en-US" sz="2600" b="1">
                <a:latin typeface="Arial" pitchFamily="34" charset="0"/>
              </a:endParaRPr>
            </a:p>
          </p:txBody>
        </p:sp>
      </p:grpSp>
      <p:sp>
        <p:nvSpPr>
          <p:cNvPr id="37901" name="Line 40"/>
          <p:cNvSpPr>
            <a:spLocks noChangeShapeType="1"/>
          </p:cNvSpPr>
          <p:nvPr/>
        </p:nvSpPr>
        <p:spPr bwMode="auto">
          <a:xfrm>
            <a:off x="4189413" y="973138"/>
            <a:ext cx="0" cy="5884862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7902" name="Line 45"/>
          <p:cNvSpPr>
            <a:spLocks noChangeShapeType="1"/>
          </p:cNvSpPr>
          <p:nvPr/>
        </p:nvSpPr>
        <p:spPr bwMode="auto">
          <a:xfrm flipH="1">
            <a:off x="6111875" y="1011238"/>
            <a:ext cx="12700" cy="5846762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7903" name="Group 62"/>
          <p:cNvGrpSpPr>
            <a:grpSpLocks/>
          </p:cNvGrpSpPr>
          <p:nvPr/>
        </p:nvGrpSpPr>
        <p:grpSpPr bwMode="auto">
          <a:xfrm>
            <a:off x="1612900" y="4038600"/>
            <a:ext cx="7000875" cy="488950"/>
            <a:chOff x="608" y="2704"/>
            <a:chExt cx="4410" cy="308"/>
          </a:xfrm>
        </p:grpSpPr>
        <p:sp>
          <p:nvSpPr>
            <p:cNvPr id="37929" name="Text Box 47"/>
            <p:cNvSpPr txBox="1">
              <a:spLocks noChangeArrowheads="1"/>
            </p:cNvSpPr>
            <p:nvPr/>
          </p:nvSpPr>
          <p:spPr bwMode="auto">
            <a:xfrm>
              <a:off x="608" y="2704"/>
              <a:ext cx="1632" cy="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kumimoji="0" lang="en-US" altLang="en-US" sz="2600" b="1">
                  <a:solidFill>
                    <a:schemeClr val="tx2"/>
                  </a:solidFill>
                  <a:latin typeface="Arial" pitchFamily="34" charset="0"/>
                </a:rPr>
                <a:t>BASE UNIT</a:t>
              </a:r>
            </a:p>
          </p:txBody>
        </p:sp>
        <p:sp>
          <p:nvSpPr>
            <p:cNvPr id="37930" name="Text Box 48"/>
            <p:cNvSpPr txBox="1">
              <a:spLocks noChangeArrowheads="1"/>
            </p:cNvSpPr>
            <p:nvPr/>
          </p:nvSpPr>
          <p:spPr bwMode="auto">
            <a:xfrm>
              <a:off x="2024" y="2704"/>
              <a:ext cx="1632" cy="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kumimoji="0" lang="en-US" altLang="en-US" sz="2600" b="1">
                  <a:solidFill>
                    <a:schemeClr val="tx2"/>
                  </a:solidFill>
                  <a:latin typeface="Arial" pitchFamily="34" charset="0"/>
                </a:rPr>
                <a:t>---</a:t>
              </a:r>
            </a:p>
          </p:txBody>
        </p:sp>
        <p:sp>
          <p:nvSpPr>
            <p:cNvPr id="37931" name="Text Box 49"/>
            <p:cNvSpPr txBox="1">
              <a:spLocks noChangeArrowheads="1"/>
            </p:cNvSpPr>
            <p:nvPr/>
          </p:nvSpPr>
          <p:spPr bwMode="auto">
            <a:xfrm>
              <a:off x="3976" y="2704"/>
              <a:ext cx="1042" cy="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kumimoji="0" lang="en-US" altLang="en-US" sz="2600" b="1">
                  <a:solidFill>
                    <a:schemeClr val="tx2"/>
                  </a:solidFill>
                  <a:latin typeface="Arial" pitchFamily="34" charset="0"/>
                </a:rPr>
                <a:t>10</a:t>
              </a:r>
              <a:r>
                <a:rPr kumimoji="0" lang="en-US" altLang="en-US" sz="2600" b="1" baseline="30000">
                  <a:solidFill>
                    <a:schemeClr val="tx2"/>
                  </a:solidFill>
                  <a:latin typeface="Arial" pitchFamily="34" charset="0"/>
                </a:rPr>
                <a:t>0</a:t>
              </a:r>
              <a:endParaRPr kumimoji="0" lang="en-US" altLang="en-US" sz="2600" b="1">
                <a:solidFill>
                  <a:schemeClr val="tx2"/>
                </a:solidFill>
                <a:latin typeface="Arial" pitchFamily="34" charset="0"/>
              </a:endParaRPr>
            </a:p>
          </p:txBody>
        </p:sp>
      </p:grpSp>
      <p:grpSp>
        <p:nvGrpSpPr>
          <p:cNvPr id="10" name="Group 4"/>
          <p:cNvGrpSpPr>
            <a:grpSpLocks/>
          </p:cNvGrpSpPr>
          <p:nvPr/>
        </p:nvGrpSpPr>
        <p:grpSpPr bwMode="auto">
          <a:xfrm>
            <a:off x="2019300" y="1843088"/>
            <a:ext cx="6581775" cy="488950"/>
            <a:chOff x="480" y="1409"/>
            <a:chExt cx="4146" cy="308"/>
          </a:xfrm>
        </p:grpSpPr>
        <p:sp>
          <p:nvSpPr>
            <p:cNvPr id="37926" name="Text Box 5"/>
            <p:cNvSpPr txBox="1">
              <a:spLocks noChangeArrowheads="1"/>
            </p:cNvSpPr>
            <p:nvPr/>
          </p:nvSpPr>
          <p:spPr bwMode="auto">
            <a:xfrm>
              <a:off x="480" y="1409"/>
              <a:ext cx="1632" cy="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kumimoji="0" lang="en-US" altLang="en-US" sz="2600" b="1">
                  <a:solidFill>
                    <a:srgbClr val="FF3399"/>
                  </a:solidFill>
                  <a:latin typeface="Arial" pitchFamily="34" charset="0"/>
                </a:rPr>
                <a:t>giga-</a:t>
              </a:r>
            </a:p>
          </p:txBody>
        </p:sp>
        <p:sp>
          <p:nvSpPr>
            <p:cNvPr id="37927" name="Text Box 6"/>
            <p:cNvSpPr txBox="1">
              <a:spLocks noChangeArrowheads="1"/>
            </p:cNvSpPr>
            <p:nvPr/>
          </p:nvSpPr>
          <p:spPr bwMode="auto">
            <a:xfrm>
              <a:off x="1632" y="1409"/>
              <a:ext cx="1632" cy="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kumimoji="0" lang="en-US" altLang="en-US" sz="2600" b="1">
                  <a:solidFill>
                    <a:srgbClr val="FF3399"/>
                  </a:solidFill>
                  <a:latin typeface="Arial" pitchFamily="34" charset="0"/>
                </a:rPr>
                <a:t>G</a:t>
              </a:r>
            </a:p>
          </p:txBody>
        </p:sp>
        <p:sp>
          <p:nvSpPr>
            <p:cNvPr id="37928" name="Text Box 7"/>
            <p:cNvSpPr txBox="1">
              <a:spLocks noChangeArrowheads="1"/>
            </p:cNvSpPr>
            <p:nvPr/>
          </p:nvSpPr>
          <p:spPr bwMode="auto">
            <a:xfrm>
              <a:off x="3584" y="1409"/>
              <a:ext cx="1042" cy="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kumimoji="0" lang="en-US" altLang="en-US" sz="2600" b="1">
                  <a:solidFill>
                    <a:srgbClr val="FF3399"/>
                  </a:solidFill>
                  <a:latin typeface="Arial" pitchFamily="34" charset="0"/>
                </a:rPr>
                <a:t>10</a:t>
              </a:r>
              <a:r>
                <a:rPr kumimoji="0" lang="en-US" altLang="en-US" sz="2600" b="1" baseline="30000">
                  <a:solidFill>
                    <a:srgbClr val="FF3399"/>
                  </a:solidFill>
                  <a:latin typeface="Arial" pitchFamily="34" charset="0"/>
                </a:rPr>
                <a:t>9</a:t>
              </a:r>
              <a:endParaRPr kumimoji="0" lang="en-US" altLang="en-US" sz="2600" b="1">
                <a:solidFill>
                  <a:srgbClr val="FF3399"/>
                </a:solidFill>
                <a:latin typeface="Arial" pitchFamily="34" charset="0"/>
              </a:endParaRPr>
            </a:p>
          </p:txBody>
        </p:sp>
      </p:grpSp>
      <p:grpSp>
        <p:nvGrpSpPr>
          <p:cNvPr id="37905" name="Group 36"/>
          <p:cNvGrpSpPr>
            <a:grpSpLocks/>
          </p:cNvGrpSpPr>
          <p:nvPr/>
        </p:nvGrpSpPr>
        <p:grpSpPr bwMode="auto">
          <a:xfrm>
            <a:off x="2032000" y="3581400"/>
            <a:ext cx="6581775" cy="488950"/>
            <a:chOff x="480" y="1409"/>
            <a:chExt cx="4146" cy="308"/>
          </a:xfrm>
        </p:grpSpPr>
        <p:sp>
          <p:nvSpPr>
            <p:cNvPr id="37923" name="Text Box 37"/>
            <p:cNvSpPr txBox="1">
              <a:spLocks noChangeArrowheads="1"/>
            </p:cNvSpPr>
            <p:nvPr/>
          </p:nvSpPr>
          <p:spPr bwMode="auto">
            <a:xfrm>
              <a:off x="480" y="1409"/>
              <a:ext cx="1632" cy="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kumimoji="0" lang="en-US" altLang="en-US" sz="2600" b="1">
                  <a:latin typeface="Arial" pitchFamily="34" charset="0"/>
                </a:rPr>
                <a:t>deka-</a:t>
              </a:r>
            </a:p>
          </p:txBody>
        </p:sp>
        <p:sp>
          <p:nvSpPr>
            <p:cNvPr id="37924" name="Text Box 38"/>
            <p:cNvSpPr txBox="1">
              <a:spLocks noChangeArrowheads="1"/>
            </p:cNvSpPr>
            <p:nvPr/>
          </p:nvSpPr>
          <p:spPr bwMode="auto">
            <a:xfrm>
              <a:off x="1632" y="1409"/>
              <a:ext cx="1632" cy="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kumimoji="0" lang="en-US" altLang="en-US" sz="2600" b="1">
                  <a:latin typeface="Arial" pitchFamily="34" charset="0"/>
                </a:rPr>
                <a:t>da</a:t>
              </a:r>
            </a:p>
          </p:txBody>
        </p:sp>
        <p:sp>
          <p:nvSpPr>
            <p:cNvPr id="37925" name="Text Box 39"/>
            <p:cNvSpPr txBox="1">
              <a:spLocks noChangeArrowheads="1"/>
            </p:cNvSpPr>
            <p:nvPr/>
          </p:nvSpPr>
          <p:spPr bwMode="auto">
            <a:xfrm>
              <a:off x="3584" y="1409"/>
              <a:ext cx="1042" cy="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kumimoji="0" lang="en-US" altLang="en-US" sz="2600" b="1">
                  <a:latin typeface="Arial" pitchFamily="34" charset="0"/>
                </a:rPr>
                <a:t>10</a:t>
              </a:r>
              <a:r>
                <a:rPr kumimoji="0" lang="en-US" altLang="en-US" sz="2600" b="1" baseline="30000">
                  <a:latin typeface="Arial" pitchFamily="34" charset="0"/>
                </a:rPr>
                <a:t>1</a:t>
              </a:r>
              <a:endParaRPr kumimoji="0" lang="en-US" altLang="en-US" sz="2600" b="1">
                <a:latin typeface="Arial" pitchFamily="34" charset="0"/>
              </a:endParaRPr>
            </a:p>
          </p:txBody>
        </p:sp>
      </p:grpSp>
      <p:grpSp>
        <p:nvGrpSpPr>
          <p:cNvPr id="37906" name="Group 36"/>
          <p:cNvGrpSpPr>
            <a:grpSpLocks/>
          </p:cNvGrpSpPr>
          <p:nvPr/>
        </p:nvGrpSpPr>
        <p:grpSpPr bwMode="auto">
          <a:xfrm>
            <a:off x="2032000" y="3124200"/>
            <a:ext cx="6581775" cy="488950"/>
            <a:chOff x="480" y="1409"/>
            <a:chExt cx="4146" cy="308"/>
          </a:xfrm>
        </p:grpSpPr>
        <p:sp>
          <p:nvSpPr>
            <p:cNvPr id="37920" name="Text Box 37"/>
            <p:cNvSpPr txBox="1">
              <a:spLocks noChangeArrowheads="1"/>
            </p:cNvSpPr>
            <p:nvPr/>
          </p:nvSpPr>
          <p:spPr bwMode="auto">
            <a:xfrm>
              <a:off x="480" y="1409"/>
              <a:ext cx="1632" cy="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kumimoji="0" lang="en-US" altLang="en-US" sz="2600" b="1">
                  <a:latin typeface="Arial" pitchFamily="34" charset="0"/>
                </a:rPr>
                <a:t>hecto-</a:t>
              </a:r>
            </a:p>
          </p:txBody>
        </p:sp>
        <p:sp>
          <p:nvSpPr>
            <p:cNvPr id="37921" name="Text Box 38"/>
            <p:cNvSpPr txBox="1">
              <a:spLocks noChangeArrowheads="1"/>
            </p:cNvSpPr>
            <p:nvPr/>
          </p:nvSpPr>
          <p:spPr bwMode="auto">
            <a:xfrm>
              <a:off x="1632" y="1409"/>
              <a:ext cx="1632" cy="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kumimoji="0" lang="en-US" altLang="en-US" sz="2600" b="1">
                  <a:latin typeface="Arial" pitchFamily="34" charset="0"/>
                </a:rPr>
                <a:t>h</a:t>
              </a:r>
            </a:p>
          </p:txBody>
        </p:sp>
        <p:sp>
          <p:nvSpPr>
            <p:cNvPr id="37922" name="Text Box 39"/>
            <p:cNvSpPr txBox="1">
              <a:spLocks noChangeArrowheads="1"/>
            </p:cNvSpPr>
            <p:nvPr/>
          </p:nvSpPr>
          <p:spPr bwMode="auto">
            <a:xfrm>
              <a:off x="3584" y="1409"/>
              <a:ext cx="1042" cy="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kumimoji="0" lang="en-US" altLang="en-US" sz="2600" b="1">
                  <a:latin typeface="Arial" pitchFamily="34" charset="0"/>
                </a:rPr>
                <a:t>10</a:t>
              </a:r>
              <a:r>
                <a:rPr kumimoji="0" lang="en-US" altLang="en-US" sz="2600" b="1" baseline="30000">
                  <a:latin typeface="Arial" pitchFamily="34" charset="0"/>
                </a:rPr>
                <a:t>2</a:t>
              </a:r>
              <a:endParaRPr kumimoji="0" lang="en-US" altLang="en-US" sz="2600" b="1">
                <a:latin typeface="Arial" pitchFamily="34" charset="0"/>
              </a:endParaRPr>
            </a:p>
          </p:txBody>
        </p:sp>
      </p:grpSp>
      <p:grpSp>
        <p:nvGrpSpPr>
          <p:cNvPr id="13" name="Group 36"/>
          <p:cNvGrpSpPr>
            <a:grpSpLocks/>
          </p:cNvGrpSpPr>
          <p:nvPr/>
        </p:nvGrpSpPr>
        <p:grpSpPr bwMode="auto">
          <a:xfrm>
            <a:off x="2032000" y="1409700"/>
            <a:ext cx="6581775" cy="519113"/>
            <a:chOff x="480" y="1409"/>
            <a:chExt cx="4146" cy="327"/>
          </a:xfrm>
        </p:grpSpPr>
        <p:sp>
          <p:nvSpPr>
            <p:cNvPr id="37917" name="Text Box 37"/>
            <p:cNvSpPr txBox="1">
              <a:spLocks noChangeArrowheads="1"/>
            </p:cNvSpPr>
            <p:nvPr/>
          </p:nvSpPr>
          <p:spPr bwMode="auto">
            <a:xfrm>
              <a:off x="480" y="1409"/>
              <a:ext cx="1632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kumimoji="0" lang="en-US" altLang="en-US" sz="2800" b="1">
                  <a:solidFill>
                    <a:srgbClr val="FF3399"/>
                  </a:solidFill>
                  <a:latin typeface="Arial" pitchFamily="34" charset="0"/>
                </a:rPr>
                <a:t>tera-</a:t>
              </a:r>
            </a:p>
          </p:txBody>
        </p:sp>
        <p:sp>
          <p:nvSpPr>
            <p:cNvPr id="37918" name="Text Box 38"/>
            <p:cNvSpPr txBox="1">
              <a:spLocks noChangeArrowheads="1"/>
            </p:cNvSpPr>
            <p:nvPr/>
          </p:nvSpPr>
          <p:spPr bwMode="auto">
            <a:xfrm>
              <a:off x="1632" y="1409"/>
              <a:ext cx="1632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kumimoji="0" lang="en-US" altLang="en-US" sz="2800" b="1">
                  <a:solidFill>
                    <a:srgbClr val="FF3399"/>
                  </a:solidFill>
                  <a:latin typeface="Arial" pitchFamily="34" charset="0"/>
                </a:rPr>
                <a:t>T</a:t>
              </a:r>
            </a:p>
          </p:txBody>
        </p:sp>
        <p:sp>
          <p:nvSpPr>
            <p:cNvPr id="37919" name="Text Box 39"/>
            <p:cNvSpPr txBox="1">
              <a:spLocks noChangeArrowheads="1"/>
            </p:cNvSpPr>
            <p:nvPr/>
          </p:nvSpPr>
          <p:spPr bwMode="auto">
            <a:xfrm>
              <a:off x="3584" y="1409"/>
              <a:ext cx="1042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kumimoji="0" lang="en-US" altLang="en-US" sz="2800" b="1">
                  <a:solidFill>
                    <a:srgbClr val="FF3399"/>
                  </a:solidFill>
                  <a:latin typeface="Arial" pitchFamily="34" charset="0"/>
                </a:rPr>
                <a:t>10</a:t>
              </a:r>
              <a:r>
                <a:rPr kumimoji="0" lang="en-US" altLang="en-US" sz="2800" b="1" baseline="30000">
                  <a:solidFill>
                    <a:srgbClr val="FF3399"/>
                  </a:solidFill>
                  <a:latin typeface="Arial" pitchFamily="34" charset="0"/>
                </a:rPr>
                <a:t>12</a:t>
              </a:r>
              <a:endParaRPr kumimoji="0" lang="en-US" altLang="en-US" sz="2800" b="1">
                <a:solidFill>
                  <a:srgbClr val="FF3399"/>
                </a:solidFill>
                <a:latin typeface="Arial" pitchFamily="34" charset="0"/>
              </a:endParaRPr>
            </a:p>
          </p:txBody>
        </p:sp>
      </p:grpSp>
      <p:sp>
        <p:nvSpPr>
          <p:cNvPr id="157737" name="Line 41"/>
          <p:cNvSpPr>
            <a:spLocks noChangeShapeType="1"/>
          </p:cNvSpPr>
          <p:nvPr/>
        </p:nvSpPr>
        <p:spPr bwMode="auto">
          <a:xfrm flipV="1">
            <a:off x="704850" y="2308225"/>
            <a:ext cx="0" cy="3652838"/>
          </a:xfrm>
          <a:prstGeom prst="line">
            <a:avLst/>
          </a:prstGeom>
          <a:noFill/>
          <a:ln w="57150" cap="sq">
            <a:solidFill>
              <a:schemeClr val="tx2"/>
            </a:solidFill>
            <a:round/>
            <a:headEnd type="none" w="sm" len="sm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7738" name="Text Box 42"/>
          <p:cNvSpPr txBox="1">
            <a:spLocks noChangeArrowheads="1"/>
          </p:cNvSpPr>
          <p:nvPr/>
        </p:nvSpPr>
        <p:spPr bwMode="auto">
          <a:xfrm rot="-5400000">
            <a:off x="-396875" y="3854451"/>
            <a:ext cx="17478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r>
              <a:rPr kumimoji="0" lang="en-US" altLang="en-US" sz="2800" b="1">
                <a:solidFill>
                  <a:schemeClr val="tx2"/>
                </a:solidFill>
                <a:latin typeface="Arial" pitchFamily="34" charset="0"/>
              </a:rPr>
              <a:t>move left</a:t>
            </a:r>
          </a:p>
        </p:txBody>
      </p:sp>
      <p:sp>
        <p:nvSpPr>
          <p:cNvPr id="157739" name="Line 43"/>
          <p:cNvSpPr>
            <a:spLocks noChangeShapeType="1"/>
          </p:cNvSpPr>
          <p:nvPr/>
        </p:nvSpPr>
        <p:spPr bwMode="auto">
          <a:xfrm>
            <a:off x="1339850" y="1711325"/>
            <a:ext cx="0" cy="3652838"/>
          </a:xfrm>
          <a:prstGeom prst="line">
            <a:avLst/>
          </a:prstGeom>
          <a:noFill/>
          <a:ln w="57150" cap="sq">
            <a:solidFill>
              <a:schemeClr val="accent1"/>
            </a:solidFill>
            <a:round/>
            <a:headEnd type="none" w="sm" len="sm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7740" name="Text Box 44"/>
          <p:cNvSpPr txBox="1">
            <a:spLocks noChangeArrowheads="1"/>
          </p:cNvSpPr>
          <p:nvPr/>
        </p:nvSpPr>
        <p:spPr bwMode="auto">
          <a:xfrm rot="-5400000">
            <a:off x="97631" y="3874295"/>
            <a:ext cx="20034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r>
              <a:rPr kumimoji="0" lang="en-US" altLang="en-US" sz="2800" b="1">
                <a:solidFill>
                  <a:schemeClr val="accent1"/>
                </a:solidFill>
                <a:latin typeface="Arial" pitchFamily="34" charset="0"/>
              </a:rPr>
              <a:t>move right</a:t>
            </a:r>
            <a:endParaRPr kumimoji="0" lang="en-US" altLang="en-US" sz="2800" b="1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37912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A. SI Prefix Conversions</a:t>
            </a:r>
          </a:p>
        </p:txBody>
      </p:sp>
      <p:grpSp>
        <p:nvGrpSpPr>
          <p:cNvPr id="14" name="Group 28"/>
          <p:cNvGrpSpPr>
            <a:grpSpLocks/>
          </p:cNvGrpSpPr>
          <p:nvPr/>
        </p:nvGrpSpPr>
        <p:grpSpPr bwMode="auto">
          <a:xfrm>
            <a:off x="2044700" y="6424613"/>
            <a:ext cx="6502400" cy="488950"/>
            <a:chOff x="477" y="3016"/>
            <a:chExt cx="4096" cy="308"/>
          </a:xfrm>
        </p:grpSpPr>
        <p:sp>
          <p:nvSpPr>
            <p:cNvPr id="37914" name="Text Box 29"/>
            <p:cNvSpPr txBox="1">
              <a:spLocks noChangeArrowheads="1"/>
            </p:cNvSpPr>
            <p:nvPr/>
          </p:nvSpPr>
          <p:spPr bwMode="auto">
            <a:xfrm>
              <a:off x="477" y="3016"/>
              <a:ext cx="1632" cy="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kumimoji="0" lang="en-US" altLang="en-US" sz="2600" b="1">
                  <a:solidFill>
                    <a:srgbClr val="FF3399"/>
                  </a:solidFill>
                  <a:latin typeface="Arial" pitchFamily="34" charset="0"/>
                </a:rPr>
                <a:t>pico-</a:t>
              </a:r>
            </a:p>
          </p:txBody>
        </p:sp>
        <p:sp>
          <p:nvSpPr>
            <p:cNvPr id="37915" name="Text Box 30"/>
            <p:cNvSpPr txBox="1">
              <a:spLocks noChangeArrowheads="1"/>
            </p:cNvSpPr>
            <p:nvPr/>
          </p:nvSpPr>
          <p:spPr bwMode="auto">
            <a:xfrm>
              <a:off x="1629" y="3016"/>
              <a:ext cx="1632" cy="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kumimoji="0" lang="en-US" altLang="en-US" sz="2600" b="1">
                  <a:solidFill>
                    <a:srgbClr val="FF3399"/>
                  </a:solidFill>
                  <a:latin typeface="Arial" pitchFamily="34" charset="0"/>
                </a:rPr>
                <a:t>p</a:t>
              </a:r>
            </a:p>
          </p:txBody>
        </p:sp>
        <p:sp>
          <p:nvSpPr>
            <p:cNvPr id="37916" name="Text Box 31"/>
            <p:cNvSpPr txBox="1">
              <a:spLocks noChangeArrowheads="1"/>
            </p:cNvSpPr>
            <p:nvPr/>
          </p:nvSpPr>
          <p:spPr bwMode="auto">
            <a:xfrm>
              <a:off x="3581" y="3016"/>
              <a:ext cx="992" cy="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kumimoji="0" lang="en-US" altLang="en-US" sz="2600" b="1">
                  <a:solidFill>
                    <a:srgbClr val="FF3399"/>
                  </a:solidFill>
                  <a:latin typeface="Arial" pitchFamily="34" charset="0"/>
                </a:rPr>
                <a:t>10</a:t>
              </a:r>
              <a:r>
                <a:rPr kumimoji="0" lang="en-US" altLang="en-US" sz="2600" b="1" baseline="30000">
                  <a:solidFill>
                    <a:srgbClr val="FF3399"/>
                  </a:solidFill>
                  <a:latin typeface="Arial" pitchFamily="34" charset="0"/>
                </a:rPr>
                <a:t>-12</a:t>
              </a:r>
              <a:endParaRPr kumimoji="0" lang="en-US" altLang="en-US" sz="2600" b="1">
                <a:solidFill>
                  <a:srgbClr val="FF3399"/>
                </a:solidFill>
                <a:latin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6647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7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7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57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7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737" grpId="0" animBg="1"/>
      <p:bldP spid="157738" grpId="0" autoUpdateAnimBg="0"/>
      <p:bldP spid="157739" grpId="0" animBg="1"/>
      <p:bldP spid="157740" grpId="0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1622425" y="365125"/>
            <a:ext cx="7521575" cy="549275"/>
          </a:xfrm>
        </p:spPr>
        <p:txBody>
          <a:bodyPr/>
          <a:lstStyle/>
          <a:p>
            <a:r>
              <a:rPr lang="en-US" altLang="en-US" smtClean="0"/>
              <a:t>D. SI Prefix Conversions</a:t>
            </a:r>
          </a:p>
        </p:txBody>
      </p:sp>
      <p:graphicFrame>
        <p:nvGraphicFramePr>
          <p:cNvPr id="232545" name="Group 9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594938"/>
              </p:ext>
            </p:extLst>
          </p:nvPr>
        </p:nvGraphicFramePr>
        <p:xfrm>
          <a:off x="1676401" y="1219201"/>
          <a:ext cx="7086600" cy="5334587"/>
        </p:xfrm>
        <a:graphic>
          <a:graphicData uri="http://schemas.openxmlformats.org/drawingml/2006/table">
            <a:tbl>
              <a:tblPr/>
              <a:tblGrid>
                <a:gridCol w="7086600"/>
              </a:tblGrid>
              <a:tr h="4313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 </a:t>
                      </a:r>
                      <a:r>
                        <a:rPr kumimoji="1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</a:rPr>
                        <a:t>T</a:t>
                      </a:r>
                      <a:r>
                        <a:rPr kumimoji="1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(base) = 1 000 000 000 000(base) = 10</a:t>
                      </a:r>
                      <a:r>
                        <a:rPr kumimoji="1" lang="en-US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 </a:t>
                      </a:r>
                      <a:r>
                        <a:rPr kumimoji="1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(base)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2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r>
                        <a:rPr kumimoji="1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</a:t>
                      </a:r>
                      <a:r>
                        <a:rPr kumimoji="1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(base) = 1 000 000 000 (base) = 10</a:t>
                      </a:r>
                      <a:r>
                        <a:rPr kumimoji="1" lang="en-US" sz="20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 </a:t>
                      </a:r>
                      <a:r>
                        <a:rPr kumimoji="1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(base) </a:t>
                      </a:r>
                      <a:endParaRPr kumimoji="1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3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r>
                        <a:rPr kumimoji="1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</a:t>
                      </a:r>
                      <a:r>
                        <a:rPr kumimoji="1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(base) = 1 000 000 (base) = 10</a:t>
                      </a:r>
                      <a:r>
                        <a:rPr kumimoji="1" lang="en-US" sz="20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</a:t>
                      </a:r>
                      <a:r>
                        <a:rPr kumimoji="1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(base)</a:t>
                      </a:r>
                      <a:endParaRPr kumimoji="1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97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r>
                        <a:rPr kumimoji="1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</a:t>
                      </a:r>
                      <a:r>
                        <a:rPr kumimoji="1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(base) = 1 000 (base) = 10</a:t>
                      </a:r>
                      <a:r>
                        <a:rPr kumimoji="1" lang="en-US" sz="20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</a:t>
                      </a:r>
                      <a:r>
                        <a:rPr kumimoji="1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(base)</a:t>
                      </a:r>
                      <a:endParaRPr kumimoji="1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28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r>
                        <a:rPr kumimoji="1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  <a:r>
                        <a:rPr kumimoji="1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(base) = 100 (base) = 10</a:t>
                      </a:r>
                      <a:r>
                        <a:rPr kumimoji="1" lang="en-US" sz="20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1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(base)</a:t>
                      </a:r>
                      <a:endParaRPr kumimoji="1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3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r>
                        <a:rPr kumimoji="1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</a:t>
                      </a:r>
                      <a:r>
                        <a:rPr kumimoji="1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a(base) = 10</a:t>
                      </a:r>
                      <a:r>
                        <a:rPr kumimoji="1" lang="en-US" sz="20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1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(base)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3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(</a:t>
                      </a:r>
                      <a:r>
                        <a:rPr kumimoji="1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base</a:t>
                      </a:r>
                      <a:r>
                        <a:rPr kumimoji="1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 = 1 (base)</a:t>
                      </a:r>
                      <a:endParaRPr kumimoji="1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3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</a:t>
                      </a:r>
                      <a:r>
                        <a:rPr kumimoji="1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</a:t>
                      </a:r>
                      <a:r>
                        <a:rPr kumimoji="1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(base) = 1(base)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28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 </a:t>
                      </a:r>
                      <a:r>
                        <a:rPr kumimoji="1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1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(base) = 1 (base)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97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 </a:t>
                      </a:r>
                      <a:r>
                        <a:rPr kumimoji="1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</a:t>
                      </a:r>
                      <a:r>
                        <a:rPr kumimoji="1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(base) = 1(base)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6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r>
                        <a:rPr kumimoji="1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(base)</a:t>
                      </a:r>
                      <a:r>
                        <a:rPr kumimoji="1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 </a:t>
                      </a:r>
                      <a:r>
                        <a:rPr kumimoji="1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 1 000 000 </a:t>
                      </a:r>
                      <a:r>
                        <a:rPr kumimoji="1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µ</a:t>
                      </a:r>
                      <a:r>
                        <a:rPr kumimoji="1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= 10</a:t>
                      </a:r>
                      <a:r>
                        <a:rPr kumimoji="1" lang="en-US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-6</a:t>
                      </a:r>
                      <a:r>
                        <a:rPr kumimoji="1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(base)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3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(base) = 1 000 000 000 n = 10</a:t>
                      </a:r>
                      <a:r>
                        <a:rPr kumimoji="1" lang="en-US" sz="20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-9</a:t>
                      </a:r>
                      <a:r>
                        <a:rPr kumimoji="1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(base)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3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(base) = 1 000 000 000  000 p  = 10</a:t>
                      </a:r>
                      <a:r>
                        <a:rPr kumimoji="1" lang="en-US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-12</a:t>
                      </a:r>
                      <a:r>
                        <a:rPr kumimoji="1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(base)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7875" name="Group 6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5825879"/>
              </p:ext>
            </p:extLst>
          </p:nvPr>
        </p:nvGraphicFramePr>
        <p:xfrm>
          <a:off x="152400" y="1219200"/>
          <a:ext cx="1481138" cy="5311780"/>
        </p:xfrm>
        <a:graphic>
          <a:graphicData uri="http://schemas.openxmlformats.org/drawingml/2006/table">
            <a:tbl>
              <a:tblPr/>
              <a:tblGrid>
                <a:gridCol w="1481138"/>
              </a:tblGrid>
              <a:tr h="431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Tera-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3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Giga-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Mega-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Kilo-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Hecto-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Deka-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Base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Deci-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Centi-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Milli-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Micro-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Nano-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Pico-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4646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247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D. SI Prefix Conversions</a:t>
            </a:r>
          </a:p>
        </p:txBody>
      </p:sp>
      <p:sp>
        <p:nvSpPr>
          <p:cNvPr id="3993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en-US" smtClean="0"/>
              <a:t>a.  cm to m		</a:t>
            </a:r>
          </a:p>
          <a:p>
            <a:pPr>
              <a:buFont typeface="Wingdings" pitchFamily="2" charset="2"/>
              <a:buNone/>
            </a:pPr>
            <a:endParaRPr lang="en-US" altLang="en-US" smtClean="0"/>
          </a:p>
          <a:p>
            <a:pPr>
              <a:buFont typeface="Wingdings" pitchFamily="2" charset="2"/>
              <a:buNone/>
            </a:pPr>
            <a:r>
              <a:rPr lang="en-US" altLang="en-US" smtClean="0"/>
              <a:t>b.  m to µm</a:t>
            </a:r>
          </a:p>
          <a:p>
            <a:pPr>
              <a:buFont typeface="Wingdings" pitchFamily="2" charset="2"/>
              <a:buNone/>
            </a:pPr>
            <a:endParaRPr lang="en-US" altLang="en-US" smtClean="0"/>
          </a:p>
          <a:p>
            <a:pPr>
              <a:buFont typeface="Wingdings" pitchFamily="2" charset="2"/>
              <a:buNone/>
            </a:pPr>
            <a:r>
              <a:rPr lang="en-US" altLang="en-US" smtClean="0"/>
              <a:t>c.  ns to s</a:t>
            </a:r>
          </a:p>
          <a:p>
            <a:pPr>
              <a:buFont typeface="Wingdings" pitchFamily="2" charset="2"/>
              <a:buNone/>
            </a:pPr>
            <a:endParaRPr lang="en-US" altLang="en-US" smtClean="0"/>
          </a:p>
          <a:p>
            <a:pPr>
              <a:buFont typeface="Wingdings" pitchFamily="2" charset="2"/>
              <a:buNone/>
            </a:pPr>
            <a:r>
              <a:rPr lang="en-US" altLang="en-US" smtClean="0"/>
              <a:t>d.  kg to g</a:t>
            </a:r>
          </a:p>
        </p:txBody>
      </p:sp>
    </p:spTree>
    <p:extLst>
      <p:ext uri="{BB962C8B-B14F-4D97-AF65-F5344CB8AC3E}">
        <p14:creationId xmlns:p14="http://schemas.microsoft.com/office/powerpoint/2010/main" val="1201013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Indicating uncertainty in a measurement</a:t>
            </a: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400" b="0" dirty="0" smtClean="0"/>
              <a:t>Indicate using  </a:t>
            </a:r>
            <a:r>
              <a:rPr lang="en-US" sz="2400" b="0" u="sng" dirty="0" smtClean="0"/>
              <a:t>+</a:t>
            </a:r>
            <a:r>
              <a:rPr lang="en-US" sz="2400" b="0" dirty="0" smtClean="0"/>
              <a:t> after the recorded measurement stating the ½ beyond the smallest scale division followed by the units</a:t>
            </a:r>
          </a:p>
          <a:p>
            <a:pPr>
              <a:buFont typeface="Arial" pitchFamily="34" charset="0"/>
              <a:buChar char="•"/>
            </a:pPr>
            <a:r>
              <a:rPr lang="en-US" sz="2400" b="0" dirty="0" smtClean="0"/>
              <a:t> Example:</a:t>
            </a:r>
          </a:p>
          <a:p>
            <a:pPr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DC49B-56A7-4E89-A940-1C1010DB9D5D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590800"/>
            <a:ext cx="1273175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499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622425" y="365125"/>
            <a:ext cx="7521575" cy="549275"/>
          </a:xfrm>
        </p:spPr>
        <p:txBody>
          <a:bodyPr/>
          <a:lstStyle/>
          <a:p>
            <a:r>
              <a:rPr lang="en-US" altLang="en-US" smtClean="0"/>
              <a:t>D. SI Prefix Conversions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662113" y="1684338"/>
            <a:ext cx="7481887" cy="4897437"/>
          </a:xfrm>
        </p:spPr>
        <p:txBody>
          <a:bodyPr/>
          <a:lstStyle/>
          <a:p>
            <a:pPr marL="571500" indent="-571500">
              <a:spcBef>
                <a:spcPct val="100000"/>
              </a:spcBef>
              <a:buFont typeface="Wingdings" pitchFamily="2" charset="2"/>
              <a:buAutoNum type="arabicParenR"/>
            </a:pPr>
            <a:r>
              <a:rPr lang="en-US" altLang="en-US" b="0" smtClean="0"/>
              <a:t>20 cm = 	______________ m</a:t>
            </a:r>
          </a:p>
          <a:p>
            <a:pPr marL="571500" indent="-571500">
              <a:spcBef>
                <a:spcPct val="100000"/>
              </a:spcBef>
              <a:buFont typeface="Wingdings" pitchFamily="2" charset="2"/>
              <a:buNone/>
            </a:pPr>
            <a:endParaRPr lang="en-US" altLang="en-US" b="0" smtClean="0"/>
          </a:p>
          <a:p>
            <a:pPr marL="571500" indent="-571500">
              <a:spcBef>
                <a:spcPct val="100000"/>
              </a:spcBef>
              <a:buFont typeface="Wingdings" pitchFamily="2" charset="2"/>
              <a:buNone/>
            </a:pPr>
            <a:r>
              <a:rPr lang="en-US" altLang="en-US" b="0" smtClean="0">
                <a:solidFill>
                  <a:schemeClr val="tx2"/>
                </a:solidFill>
              </a:rPr>
              <a:t>2)</a:t>
            </a:r>
            <a:r>
              <a:rPr lang="en-US" altLang="en-US" b="0" smtClean="0"/>
              <a:t> 0.032 L = 	______________ mL</a:t>
            </a:r>
          </a:p>
          <a:p>
            <a:pPr marL="571500" indent="-571500">
              <a:spcBef>
                <a:spcPct val="100000"/>
              </a:spcBef>
              <a:buFont typeface="Wingdings" pitchFamily="2" charset="2"/>
              <a:buNone/>
            </a:pPr>
            <a:endParaRPr lang="en-US" altLang="en-US" b="0" smtClean="0"/>
          </a:p>
          <a:p>
            <a:pPr marL="571500" indent="-571500">
              <a:spcBef>
                <a:spcPct val="100000"/>
              </a:spcBef>
              <a:buFont typeface="Wingdings" pitchFamily="2" charset="2"/>
              <a:buNone/>
            </a:pPr>
            <a:r>
              <a:rPr lang="en-US" altLang="en-US" b="0" smtClean="0">
                <a:solidFill>
                  <a:schemeClr val="tx2"/>
                </a:solidFill>
              </a:rPr>
              <a:t>3)</a:t>
            </a:r>
            <a:r>
              <a:rPr lang="en-US" altLang="en-US" b="0" smtClean="0"/>
              <a:t> 45 </a:t>
            </a:r>
            <a:r>
              <a:rPr lang="en-US" altLang="en-US" b="0" smtClean="0">
                <a:sym typeface="Symbol" pitchFamily="18" charset="2"/>
              </a:rPr>
              <a:t>m = 	______________ m</a:t>
            </a:r>
          </a:p>
          <a:p>
            <a:pPr marL="571500" indent="-571500">
              <a:spcBef>
                <a:spcPct val="100000"/>
              </a:spcBef>
              <a:buFont typeface="Wingdings" pitchFamily="2" charset="2"/>
              <a:buNone/>
            </a:pPr>
            <a:endParaRPr lang="en-US" altLang="en-US" b="0" smtClean="0"/>
          </a:p>
        </p:txBody>
      </p:sp>
    </p:spTree>
    <p:extLst>
      <p:ext uri="{BB962C8B-B14F-4D97-AF65-F5344CB8AC3E}">
        <p14:creationId xmlns:p14="http://schemas.microsoft.com/office/powerpoint/2010/main" val="17830104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D. SI Prefix Conversions</a:t>
            </a:r>
          </a:p>
        </p:txBody>
      </p:sp>
      <p:sp>
        <p:nvSpPr>
          <p:cNvPr id="41986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949450"/>
            <a:ext cx="8534400" cy="460375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en-US" sz="3800" b="0" smtClean="0">
                <a:sym typeface="Symbol" pitchFamily="18" charset="2"/>
              </a:rPr>
              <a:t>4) 805 Tb = 	______________ b</a:t>
            </a:r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76200" y="2979738"/>
            <a:ext cx="8964613" cy="544512"/>
            <a:chOff x="48" y="3317"/>
            <a:chExt cx="5647" cy="343"/>
          </a:xfrm>
        </p:grpSpPr>
        <p:sp>
          <p:nvSpPr>
            <p:cNvPr id="41989" name="Text Box 10"/>
            <p:cNvSpPr txBox="1">
              <a:spLocks noChangeArrowheads="1"/>
            </p:cNvSpPr>
            <p:nvPr/>
          </p:nvSpPr>
          <p:spPr bwMode="auto">
            <a:xfrm>
              <a:off x="48" y="3333"/>
              <a:ext cx="121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9pPr>
            </a:lstStyle>
            <a:p>
              <a:pPr algn="ctr"/>
              <a:r>
                <a:rPr kumimoji="0" lang="en-US" altLang="en-US" sz="2800" b="1">
                  <a:solidFill>
                    <a:schemeClr val="tx2"/>
                  </a:solidFill>
                  <a:latin typeface="Arial" pitchFamily="34" charset="0"/>
                </a:rPr>
                <a:t>Terabytes</a:t>
              </a:r>
              <a:endParaRPr kumimoji="0" lang="en-US" altLang="en-US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  <p:sp>
          <p:nvSpPr>
            <p:cNvPr id="41990" name="Text Box 11"/>
            <p:cNvSpPr txBox="1">
              <a:spLocks noChangeArrowheads="1"/>
            </p:cNvSpPr>
            <p:nvPr/>
          </p:nvSpPr>
          <p:spPr bwMode="auto">
            <a:xfrm>
              <a:off x="4993" y="3317"/>
              <a:ext cx="702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 Narrow" pitchFamily="34" charset="0"/>
                </a:defRPr>
              </a:lvl9pPr>
            </a:lstStyle>
            <a:p>
              <a:pPr algn="ctr"/>
              <a:r>
                <a:rPr kumimoji="0" lang="en-US" altLang="en-US" sz="2800" b="1">
                  <a:solidFill>
                    <a:schemeClr val="tx2"/>
                  </a:solidFill>
                  <a:latin typeface="Arial" pitchFamily="34" charset="0"/>
                </a:rPr>
                <a:t>bytes</a:t>
              </a:r>
              <a:endParaRPr kumimoji="0" lang="en-US" altLang="en-US" sz="2800">
                <a:solidFill>
                  <a:schemeClr val="tx2"/>
                </a:solidFill>
                <a:latin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53248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D. SI Prefix Conversions</a:t>
            </a:r>
          </a:p>
        </p:txBody>
      </p:sp>
      <p:sp>
        <p:nvSpPr>
          <p:cNvPr id="4301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00000"/>
              </a:spcBef>
              <a:buFont typeface="Wingdings" pitchFamily="2" charset="2"/>
              <a:buNone/>
            </a:pPr>
            <a:r>
              <a:rPr lang="en-US" altLang="en-US" sz="3800" b="0" smtClean="0"/>
              <a:t>1) 400. </a:t>
            </a:r>
            <a:r>
              <a:rPr lang="en-US" altLang="en-US" sz="3800" b="0" smtClean="0">
                <a:sym typeface="Symbol" pitchFamily="18" charset="2"/>
              </a:rPr>
              <a:t></a:t>
            </a:r>
            <a:r>
              <a:rPr lang="en-US" altLang="en-US" sz="3800" b="0" smtClean="0"/>
              <a:t>g = 	______________ kg</a:t>
            </a:r>
          </a:p>
          <a:p>
            <a:pPr>
              <a:buFont typeface="Wingdings" pitchFamily="2" charset="2"/>
              <a:buNone/>
            </a:pPr>
            <a:endParaRPr lang="en-US" altLang="en-US" sz="2800" smtClean="0"/>
          </a:p>
          <a:p>
            <a:pPr>
              <a:buFont typeface="Wingdings" pitchFamily="2" charset="2"/>
              <a:buNone/>
            </a:pPr>
            <a:endParaRPr lang="en-US" altLang="en-US" sz="2800" smtClean="0"/>
          </a:p>
          <a:p>
            <a:pPr>
              <a:buFont typeface="Wingdings" pitchFamily="2" charset="2"/>
              <a:buNone/>
            </a:pPr>
            <a:endParaRPr lang="en-US" altLang="en-US" sz="2800" smtClean="0"/>
          </a:p>
          <a:p>
            <a:pPr>
              <a:spcBef>
                <a:spcPct val="100000"/>
              </a:spcBef>
              <a:buFont typeface="Wingdings" pitchFamily="2" charset="2"/>
              <a:buNone/>
            </a:pPr>
            <a:r>
              <a:rPr lang="en-US" altLang="en-US" sz="3800" b="0" smtClean="0"/>
              <a:t>1) 57 Mm = 	______________ nm</a:t>
            </a:r>
          </a:p>
          <a:p>
            <a:pPr>
              <a:buFont typeface="Wingdings" pitchFamily="2" charset="2"/>
              <a:buNone/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931389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 cm</a:t>
            </a:r>
            <a:r>
              <a:rPr lang="en-US" baseline="30000" dirty="0" smtClean="0"/>
              <a:t>3</a:t>
            </a:r>
            <a:r>
              <a:rPr lang="en-US" dirty="0" smtClean="0"/>
              <a:t> = _______________ dm</a:t>
            </a:r>
            <a:r>
              <a:rPr lang="en-US" baseline="30000" dirty="0" smtClean="0"/>
              <a:t>3</a:t>
            </a: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1 kL</a:t>
            </a:r>
            <a:r>
              <a:rPr lang="en-US" baseline="30000" dirty="0" smtClean="0"/>
              <a:t>2</a:t>
            </a:r>
            <a:r>
              <a:rPr lang="en-US" dirty="0" smtClean="0"/>
              <a:t> = _____________ L</a:t>
            </a:r>
            <a:r>
              <a:rPr lang="en-US" baseline="30000" dirty="0" smtClean="0"/>
              <a:t>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DC49B-56A7-4E89-A940-1C1010DB9D5D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26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DENSITY FUN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>
              <a:buNone/>
            </a:pPr>
            <a:r>
              <a:rPr lang="en-US" sz="4000" dirty="0" smtClean="0"/>
              <a:t>Objective</a:t>
            </a:r>
          </a:p>
          <a:p>
            <a:r>
              <a:rPr lang="en-US" sz="4000" dirty="0" smtClean="0"/>
              <a:t>Student will demonstrate an understanding of density by using it to perform different unit conversions. 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5109389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A. Derived Units</a:t>
            </a:r>
          </a:p>
        </p:txBody>
      </p:sp>
      <p:sp>
        <p:nvSpPr>
          <p:cNvPr id="5068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1625" y="1524000"/>
            <a:ext cx="8609013" cy="2971800"/>
          </a:xfrm>
        </p:spPr>
        <p:txBody>
          <a:bodyPr/>
          <a:lstStyle/>
          <a:p>
            <a:r>
              <a:rPr lang="en-US" altLang="en-US" b="1"/>
              <a:t>Combination of base units</a:t>
            </a:r>
          </a:p>
          <a:p>
            <a:r>
              <a:rPr lang="en-US" altLang="en-US"/>
              <a:t>Volume</a:t>
            </a:r>
            <a:r>
              <a:rPr lang="en-US" altLang="en-US" b="1"/>
              <a:t> – length </a:t>
            </a:r>
            <a:r>
              <a:rPr lang="en-US" altLang="en-US" b="1">
                <a:sym typeface="Symbol" pitchFamily="18" charset="2"/>
              </a:rPr>
              <a:t> length  length</a:t>
            </a:r>
          </a:p>
          <a:p>
            <a:pPr algn="ctr">
              <a:buFont typeface="Wingdings" pitchFamily="2" charset="2"/>
              <a:buNone/>
            </a:pPr>
            <a:r>
              <a:rPr lang="en-US" altLang="en-US" b="1">
                <a:solidFill>
                  <a:schemeClr val="tx2"/>
                </a:solidFill>
                <a:sym typeface="Symbol" pitchFamily="18" charset="2"/>
              </a:rPr>
              <a:t>1 cm</a:t>
            </a:r>
            <a:r>
              <a:rPr lang="en-US" altLang="en-US" b="1" baseline="30000">
                <a:solidFill>
                  <a:schemeClr val="tx2"/>
                </a:solidFill>
                <a:sym typeface="Symbol" pitchFamily="18" charset="2"/>
              </a:rPr>
              <a:t>3</a:t>
            </a:r>
            <a:r>
              <a:rPr kumimoji="0" lang="en-US" altLang="en-US" b="1">
                <a:solidFill>
                  <a:schemeClr val="tx2"/>
                </a:solidFill>
                <a:sym typeface="Symbol" pitchFamily="18" charset="2"/>
              </a:rPr>
              <a:t> = 1 mL       1 dm</a:t>
            </a:r>
            <a:r>
              <a:rPr kumimoji="0" lang="en-US" altLang="en-US" b="1" baseline="30000">
                <a:solidFill>
                  <a:schemeClr val="tx2"/>
                </a:solidFill>
                <a:sym typeface="Symbol" pitchFamily="18" charset="2"/>
              </a:rPr>
              <a:t>3</a:t>
            </a:r>
            <a:r>
              <a:rPr kumimoji="0" lang="en-US" altLang="en-US" b="1">
                <a:solidFill>
                  <a:schemeClr val="tx2"/>
                </a:solidFill>
                <a:sym typeface="Symbol" pitchFamily="18" charset="2"/>
              </a:rPr>
              <a:t> = 1 L</a:t>
            </a:r>
            <a:endParaRPr kumimoji="0" lang="en-US" altLang="en-US" b="1">
              <a:solidFill>
                <a:schemeClr val="accent1"/>
              </a:solidFill>
              <a:sym typeface="Symbol" pitchFamily="18" charset="2"/>
            </a:endParaRPr>
          </a:p>
          <a:p>
            <a:r>
              <a:rPr lang="en-US" altLang="en-US">
                <a:sym typeface="Symbol" pitchFamily="18" charset="2"/>
              </a:rPr>
              <a:t>Density</a:t>
            </a:r>
            <a:r>
              <a:rPr lang="en-US" altLang="en-US" b="1">
                <a:sym typeface="Symbol" pitchFamily="18" charset="2"/>
              </a:rPr>
              <a:t> – mass per unit volume (g/cm</a:t>
            </a:r>
            <a:r>
              <a:rPr lang="en-US" altLang="en-US" b="1" baseline="30000">
                <a:sym typeface="Symbol" pitchFamily="18" charset="2"/>
              </a:rPr>
              <a:t>3</a:t>
            </a:r>
            <a:r>
              <a:rPr lang="en-US" altLang="en-US" b="1">
                <a:sym typeface="Symbol" pitchFamily="18" charset="2"/>
              </a:rPr>
              <a:t>)</a:t>
            </a:r>
          </a:p>
        </p:txBody>
      </p:sp>
      <p:grpSp>
        <p:nvGrpSpPr>
          <p:cNvPr id="506884" name="Group 4"/>
          <p:cNvGrpSpPr>
            <a:grpSpLocks/>
          </p:cNvGrpSpPr>
          <p:nvPr/>
        </p:nvGrpSpPr>
        <p:grpSpPr bwMode="auto">
          <a:xfrm>
            <a:off x="746125" y="4624388"/>
            <a:ext cx="2667000" cy="1819275"/>
            <a:chOff x="672" y="2803"/>
            <a:chExt cx="1680" cy="1146"/>
          </a:xfrm>
        </p:grpSpPr>
        <p:sp>
          <p:nvSpPr>
            <p:cNvPr id="506885" name="AutoShape 5"/>
            <p:cNvSpPr>
              <a:spLocks noChangeArrowheads="1"/>
            </p:cNvSpPr>
            <p:nvPr/>
          </p:nvSpPr>
          <p:spPr bwMode="auto">
            <a:xfrm>
              <a:off x="672" y="2840"/>
              <a:ext cx="1680" cy="1056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cap="sq">
              <a:solidFill>
                <a:schemeClr val="bg2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06886" name="Text Box 6"/>
            <p:cNvSpPr txBox="1">
              <a:spLocks noChangeArrowheads="1"/>
            </p:cNvSpPr>
            <p:nvPr/>
          </p:nvSpPr>
          <p:spPr bwMode="auto">
            <a:xfrm>
              <a:off x="744" y="3109"/>
              <a:ext cx="845" cy="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en-US" sz="5400" b="1">
                  <a:solidFill>
                    <a:schemeClr val="bg2"/>
                  </a:solidFill>
                  <a:latin typeface="Arial" pitchFamily="34" charset="0"/>
                </a:rPr>
                <a:t>D =</a:t>
              </a:r>
              <a:r>
                <a:rPr lang="en-US" altLang="en-US" sz="4800">
                  <a:latin typeface="Arial" pitchFamily="34" charset="0"/>
                </a:rPr>
                <a:t> </a:t>
              </a:r>
            </a:p>
          </p:txBody>
        </p:sp>
        <p:sp>
          <p:nvSpPr>
            <p:cNvPr id="506887" name="Text Box 7"/>
            <p:cNvSpPr txBox="1">
              <a:spLocks noChangeArrowheads="1"/>
            </p:cNvSpPr>
            <p:nvPr/>
          </p:nvSpPr>
          <p:spPr bwMode="auto">
            <a:xfrm>
              <a:off x="1690" y="2803"/>
              <a:ext cx="476" cy="11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en-US" sz="5400" b="1">
                  <a:solidFill>
                    <a:schemeClr val="bg2"/>
                  </a:solidFill>
                  <a:latin typeface="Arial" pitchFamily="34" charset="0"/>
                </a:rPr>
                <a:t>M</a:t>
              </a:r>
            </a:p>
            <a:p>
              <a:pPr algn="ctr" eaLnBrk="0" hangingPunct="0">
                <a:spcBef>
                  <a:spcPct val="10000"/>
                </a:spcBef>
              </a:pPr>
              <a:r>
                <a:rPr lang="en-US" altLang="en-US" sz="5400" b="1">
                  <a:solidFill>
                    <a:schemeClr val="bg2"/>
                  </a:solidFill>
                  <a:latin typeface="Arial" pitchFamily="34" charset="0"/>
                </a:rPr>
                <a:t>V</a:t>
              </a:r>
              <a:endParaRPr lang="en-US" altLang="en-US" sz="4800">
                <a:solidFill>
                  <a:schemeClr val="bg2"/>
                </a:solidFill>
                <a:latin typeface="Arial" pitchFamily="34" charset="0"/>
              </a:endParaRPr>
            </a:p>
          </p:txBody>
        </p:sp>
        <p:sp>
          <p:nvSpPr>
            <p:cNvPr id="506888" name="Line 8"/>
            <p:cNvSpPr>
              <a:spLocks noChangeShapeType="1"/>
            </p:cNvSpPr>
            <p:nvPr/>
          </p:nvSpPr>
          <p:spPr bwMode="auto">
            <a:xfrm>
              <a:off x="1608" y="3379"/>
              <a:ext cx="672" cy="0"/>
            </a:xfrm>
            <a:prstGeom prst="line">
              <a:avLst/>
            </a:prstGeom>
            <a:noFill/>
            <a:ln w="38100" cap="sq">
              <a:solidFill>
                <a:schemeClr val="bg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06889" name="Group 9"/>
          <p:cNvGrpSpPr>
            <a:grpSpLocks/>
          </p:cNvGrpSpPr>
          <p:nvPr/>
        </p:nvGrpSpPr>
        <p:grpSpPr bwMode="auto">
          <a:xfrm>
            <a:off x="5930900" y="4098925"/>
            <a:ext cx="2743200" cy="2514600"/>
            <a:chOff x="2688" y="2640"/>
            <a:chExt cx="1728" cy="1584"/>
          </a:xfrm>
        </p:grpSpPr>
        <p:grpSp>
          <p:nvGrpSpPr>
            <p:cNvPr id="506890" name="Group 10"/>
            <p:cNvGrpSpPr>
              <a:grpSpLocks/>
            </p:cNvGrpSpPr>
            <p:nvPr/>
          </p:nvGrpSpPr>
          <p:grpSpPr bwMode="auto">
            <a:xfrm>
              <a:off x="2688" y="2640"/>
              <a:ext cx="1728" cy="1584"/>
              <a:chOff x="2688" y="2640"/>
              <a:chExt cx="1728" cy="1584"/>
            </a:xfrm>
          </p:grpSpPr>
          <p:sp>
            <p:nvSpPr>
              <p:cNvPr id="506891" name="AutoShape 11"/>
              <p:cNvSpPr>
                <a:spLocks noChangeArrowheads="1"/>
              </p:cNvSpPr>
              <p:nvPr/>
            </p:nvSpPr>
            <p:spPr bwMode="auto">
              <a:xfrm>
                <a:off x="2688" y="2640"/>
                <a:ext cx="1728" cy="1584"/>
              </a:xfrm>
              <a:prstGeom prst="triangle">
                <a:avLst>
                  <a:gd name="adj" fmla="val 50000"/>
                </a:avLst>
              </a:prstGeom>
              <a:solidFill>
                <a:schemeClr val="accent1"/>
              </a:solidFill>
              <a:ln w="38100" cap="sq">
                <a:solidFill>
                  <a:schemeClr val="bg2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06892" name="Line 12"/>
              <p:cNvSpPr>
                <a:spLocks noChangeShapeType="1"/>
              </p:cNvSpPr>
              <p:nvPr/>
            </p:nvSpPr>
            <p:spPr bwMode="auto">
              <a:xfrm flipV="1">
                <a:off x="3080" y="3500"/>
                <a:ext cx="932" cy="4"/>
              </a:xfrm>
              <a:prstGeom prst="line">
                <a:avLst/>
              </a:prstGeom>
              <a:noFill/>
              <a:ln w="381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06893" name="Line 13"/>
              <p:cNvSpPr>
                <a:spLocks noChangeShapeType="1"/>
              </p:cNvSpPr>
              <p:nvPr/>
            </p:nvSpPr>
            <p:spPr bwMode="auto">
              <a:xfrm>
                <a:off x="3552" y="3508"/>
                <a:ext cx="0" cy="712"/>
              </a:xfrm>
              <a:prstGeom prst="line">
                <a:avLst/>
              </a:prstGeom>
              <a:noFill/>
              <a:ln w="381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506894" name="Rectangle 14"/>
            <p:cNvSpPr>
              <a:spLocks noChangeArrowheads="1"/>
            </p:cNvSpPr>
            <p:nvPr/>
          </p:nvSpPr>
          <p:spPr bwMode="auto">
            <a:xfrm>
              <a:off x="3052" y="3573"/>
              <a:ext cx="428" cy="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en-US" sz="5400" b="1">
                  <a:solidFill>
                    <a:schemeClr val="bg2"/>
                  </a:solidFill>
                  <a:latin typeface="Arial" pitchFamily="34" charset="0"/>
                </a:rPr>
                <a:t>D</a:t>
              </a:r>
              <a:endParaRPr lang="en-US" altLang="en-US" sz="4800" b="1">
                <a:solidFill>
                  <a:schemeClr val="bg2"/>
                </a:solidFill>
                <a:latin typeface="Arial" pitchFamily="34" charset="0"/>
              </a:endParaRPr>
            </a:p>
          </p:txBody>
        </p:sp>
        <p:sp>
          <p:nvSpPr>
            <p:cNvPr id="506895" name="Rectangle 15"/>
            <p:cNvSpPr>
              <a:spLocks noChangeArrowheads="1"/>
            </p:cNvSpPr>
            <p:nvPr/>
          </p:nvSpPr>
          <p:spPr bwMode="auto">
            <a:xfrm>
              <a:off x="3334" y="2951"/>
              <a:ext cx="476" cy="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en-US" sz="5400" b="1">
                  <a:solidFill>
                    <a:schemeClr val="bg2"/>
                  </a:solidFill>
                  <a:latin typeface="Arial" pitchFamily="34" charset="0"/>
                </a:rPr>
                <a:t>M</a:t>
              </a:r>
              <a:endParaRPr lang="en-US" altLang="en-US" sz="4800" b="1">
                <a:solidFill>
                  <a:schemeClr val="bg2"/>
                </a:solidFill>
                <a:latin typeface="Arial" pitchFamily="34" charset="0"/>
              </a:endParaRPr>
            </a:p>
          </p:txBody>
        </p:sp>
        <p:sp>
          <p:nvSpPr>
            <p:cNvPr id="506896" name="Rectangle 16"/>
            <p:cNvSpPr>
              <a:spLocks noChangeArrowheads="1"/>
            </p:cNvSpPr>
            <p:nvPr/>
          </p:nvSpPr>
          <p:spPr bwMode="auto">
            <a:xfrm>
              <a:off x="3648" y="3573"/>
              <a:ext cx="404" cy="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en-US" sz="5400" b="1">
                  <a:solidFill>
                    <a:schemeClr val="bg2"/>
                  </a:solidFill>
                  <a:latin typeface="Arial" pitchFamily="34" charset="0"/>
                </a:rPr>
                <a:t>V</a:t>
              </a:r>
              <a:endParaRPr lang="en-US" altLang="en-US" sz="4800" b="1">
                <a:solidFill>
                  <a:schemeClr val="bg2"/>
                </a:solidFill>
                <a:latin typeface="Arial" pitchFamily="34" charset="0"/>
              </a:endParaRPr>
            </a:p>
          </p:txBody>
        </p:sp>
      </p:grpSp>
      <p:sp>
        <p:nvSpPr>
          <p:cNvPr id="506897" name="AutoShape 17"/>
          <p:cNvSpPr>
            <a:spLocks noChangeArrowheads="1"/>
          </p:cNvSpPr>
          <p:nvPr/>
        </p:nvSpPr>
        <p:spPr bwMode="auto">
          <a:xfrm>
            <a:off x="6438900" y="5648325"/>
            <a:ext cx="766763" cy="792163"/>
          </a:xfrm>
          <a:prstGeom prst="smileyFace">
            <a:avLst>
              <a:gd name="adj" fmla="val 4653"/>
            </a:avLst>
          </a:prstGeom>
          <a:solidFill>
            <a:schemeClr val="tx2"/>
          </a:solidFill>
          <a:ln w="28575" cap="sq">
            <a:solidFill>
              <a:schemeClr val="bg2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06898" name="AutoShape 18"/>
          <p:cNvSpPr>
            <a:spLocks noChangeArrowheads="1"/>
          </p:cNvSpPr>
          <p:nvPr/>
        </p:nvSpPr>
        <p:spPr bwMode="auto">
          <a:xfrm>
            <a:off x="6937375" y="4637088"/>
            <a:ext cx="766763" cy="792162"/>
          </a:xfrm>
          <a:prstGeom prst="smileyFace">
            <a:avLst>
              <a:gd name="adj" fmla="val 4653"/>
            </a:avLst>
          </a:prstGeom>
          <a:solidFill>
            <a:schemeClr val="tx2"/>
          </a:solidFill>
          <a:ln w="28575" cap="sq">
            <a:solidFill>
              <a:schemeClr val="bg2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06899" name="AutoShape 19"/>
          <p:cNvSpPr>
            <a:spLocks noChangeArrowheads="1"/>
          </p:cNvSpPr>
          <p:nvPr/>
        </p:nvSpPr>
        <p:spPr bwMode="auto">
          <a:xfrm>
            <a:off x="7407275" y="5653088"/>
            <a:ext cx="766763" cy="792162"/>
          </a:xfrm>
          <a:prstGeom prst="smileyFace">
            <a:avLst>
              <a:gd name="adj" fmla="val 4653"/>
            </a:avLst>
          </a:prstGeom>
          <a:solidFill>
            <a:schemeClr val="tx2"/>
          </a:solidFill>
          <a:ln w="28575" cap="sq">
            <a:solidFill>
              <a:schemeClr val="bg2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06900" name="AutoShape 20"/>
          <p:cNvSpPr>
            <a:spLocks noChangeArrowheads="1"/>
          </p:cNvSpPr>
          <p:nvPr/>
        </p:nvSpPr>
        <p:spPr bwMode="auto">
          <a:xfrm>
            <a:off x="3048000" y="3992563"/>
            <a:ext cx="2346325" cy="1357312"/>
          </a:xfrm>
          <a:prstGeom prst="wedgeEllipseCallout">
            <a:avLst>
              <a:gd name="adj1" fmla="val -38634"/>
              <a:gd name="adj2" fmla="val 73394"/>
            </a:avLst>
          </a:prstGeom>
          <a:solidFill>
            <a:srgbClr val="FF99CC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0" hangingPunct="0"/>
            <a:r>
              <a:rPr kumimoji="1" lang="en-US" altLang="en-US" sz="2800" b="1">
                <a:latin typeface="Arial" pitchFamily="34" charset="0"/>
              </a:rPr>
              <a:t>Broken Heart</a:t>
            </a:r>
          </a:p>
        </p:txBody>
      </p:sp>
      <p:sp>
        <p:nvSpPr>
          <p:cNvPr id="506901" name="AutoShape 21"/>
          <p:cNvSpPr>
            <a:spLocks noChangeArrowheads="1"/>
          </p:cNvSpPr>
          <p:nvPr/>
        </p:nvSpPr>
        <p:spPr bwMode="auto">
          <a:xfrm>
            <a:off x="4387850" y="5745163"/>
            <a:ext cx="823913" cy="747712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00FF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06902" name="Line 22"/>
          <p:cNvSpPr>
            <a:spLocks noChangeShapeType="1"/>
          </p:cNvSpPr>
          <p:nvPr/>
        </p:nvSpPr>
        <p:spPr bwMode="auto">
          <a:xfrm>
            <a:off x="4221163" y="6126163"/>
            <a:ext cx="1127125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899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6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06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06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8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068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06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506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506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06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506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6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06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6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06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6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06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6883" grpId="0" build="p" bldLvl="2" autoUpdateAnimBg="0"/>
      <p:bldP spid="506897" grpId="0" animBg="1"/>
      <p:bldP spid="506898" grpId="0" animBg="1"/>
      <p:bldP spid="506899" grpId="0" animBg="1"/>
      <p:bldP spid="506900" grpId="0" animBg="1"/>
      <p:bldP spid="506901" grpId="0" animBg="1"/>
      <p:bldP spid="506902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Density</a:t>
            </a:r>
          </a:p>
        </p:txBody>
      </p:sp>
      <p:sp>
        <p:nvSpPr>
          <p:cNvPr id="520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/>
              <a:t>Density is a physical property of matter, as each element and compound has a unique density associated with it. </a:t>
            </a:r>
          </a:p>
          <a:p>
            <a:pPr>
              <a:lnSpc>
                <a:spcPct val="90000"/>
              </a:lnSpc>
            </a:pPr>
            <a:endParaRPr lang="en-US" altLang="en-US"/>
          </a:p>
          <a:p>
            <a:pPr>
              <a:lnSpc>
                <a:spcPct val="90000"/>
              </a:lnSpc>
            </a:pPr>
            <a:r>
              <a:rPr lang="en-US" altLang="en-US"/>
              <a:t>The density of any sample of a substance at the same temperature will always be the same.</a:t>
            </a:r>
          </a:p>
        </p:txBody>
      </p:sp>
    </p:spTree>
    <p:extLst>
      <p:ext uri="{BB962C8B-B14F-4D97-AF65-F5344CB8AC3E}">
        <p14:creationId xmlns:p14="http://schemas.microsoft.com/office/powerpoint/2010/main" val="245988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Density</a:t>
            </a:r>
          </a:p>
        </p:txBody>
      </p:sp>
      <p:sp>
        <p:nvSpPr>
          <p:cNvPr id="521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If a substance is more dense than a liquid it will sink in it, if it is less dense than it will float</a:t>
            </a:r>
          </a:p>
          <a:p>
            <a:endParaRPr lang="en-US" altLang="en-US"/>
          </a:p>
          <a:p>
            <a:r>
              <a:rPr lang="en-US" altLang="en-US"/>
              <a:t>The density of water is 1.00 g/mL, however this varies slightly with temperature</a:t>
            </a:r>
          </a:p>
        </p:txBody>
      </p:sp>
    </p:spTree>
    <p:extLst>
      <p:ext uri="{BB962C8B-B14F-4D97-AF65-F5344CB8AC3E}">
        <p14:creationId xmlns:p14="http://schemas.microsoft.com/office/powerpoint/2010/main" val="4035017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B. Density Calculations</a:t>
            </a:r>
          </a:p>
        </p:txBody>
      </p:sp>
      <p:sp>
        <p:nvSpPr>
          <p:cNvPr id="5079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76363"/>
            <a:ext cx="9144000" cy="2020887"/>
          </a:xfrm>
        </p:spPr>
        <p:txBody>
          <a:bodyPr/>
          <a:lstStyle/>
          <a:p>
            <a:r>
              <a:rPr lang="en-US" altLang="en-US" sz="2800" b="1"/>
              <a:t>An object has a volume of 825 cm</a:t>
            </a:r>
            <a:r>
              <a:rPr lang="en-US" altLang="en-US" sz="2800" b="1" baseline="30000"/>
              <a:t>3</a:t>
            </a:r>
            <a:r>
              <a:rPr lang="en-US" altLang="en-US" sz="2800" b="1"/>
              <a:t> and a density of 13.6 g/cm</a:t>
            </a:r>
            <a:r>
              <a:rPr lang="en-US" altLang="en-US" sz="2800" b="1" baseline="30000"/>
              <a:t>3</a:t>
            </a:r>
            <a:r>
              <a:rPr lang="en-US" altLang="en-US" sz="2800" b="1"/>
              <a:t>.  Find its mass.</a:t>
            </a:r>
            <a:endParaRPr lang="en-US" altLang="en-US" sz="2800" u="sng"/>
          </a:p>
        </p:txBody>
      </p:sp>
      <p:sp>
        <p:nvSpPr>
          <p:cNvPr id="507908" name="Rectangle 4"/>
          <p:cNvSpPr>
            <a:spLocks noChangeArrowheads="1"/>
          </p:cNvSpPr>
          <p:nvPr/>
        </p:nvSpPr>
        <p:spPr bwMode="auto">
          <a:xfrm>
            <a:off x="0" y="2681288"/>
            <a:ext cx="9131300" cy="414337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07909" name="Text Box 5"/>
          <p:cNvSpPr txBox="1">
            <a:spLocks noChangeArrowheads="1"/>
          </p:cNvSpPr>
          <p:nvPr/>
        </p:nvSpPr>
        <p:spPr bwMode="auto">
          <a:xfrm>
            <a:off x="0" y="2690813"/>
            <a:ext cx="3773488" cy="2592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7597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hangingPunct="0">
              <a:spcBef>
                <a:spcPct val="20000"/>
              </a:spcBef>
            </a:pPr>
            <a:r>
              <a:rPr kumimoji="1" lang="en-US" altLang="en-US" sz="3200">
                <a:latin typeface="Arial" pitchFamily="34" charset="0"/>
              </a:rPr>
              <a:t>GIVEN:</a:t>
            </a:r>
          </a:p>
          <a:p>
            <a:pPr eaLnBrk="0" hangingPunct="0">
              <a:spcBef>
                <a:spcPct val="20000"/>
              </a:spcBef>
            </a:pPr>
            <a:r>
              <a:rPr kumimoji="1" lang="en-US" altLang="en-US" sz="3500">
                <a:latin typeface="Arial" pitchFamily="34" charset="0"/>
              </a:rPr>
              <a:t>V = 825 cm</a:t>
            </a:r>
            <a:r>
              <a:rPr kumimoji="1" lang="en-US" altLang="en-US" sz="3500" baseline="30000">
                <a:latin typeface="Arial" pitchFamily="34" charset="0"/>
              </a:rPr>
              <a:t>3</a:t>
            </a:r>
            <a:endParaRPr kumimoji="1" lang="en-US" altLang="en-US" sz="3500">
              <a:latin typeface="Arial" pitchFamily="34" charset="0"/>
            </a:endParaRPr>
          </a:p>
          <a:p>
            <a:pPr eaLnBrk="0" hangingPunct="0">
              <a:spcBef>
                <a:spcPct val="20000"/>
              </a:spcBef>
            </a:pPr>
            <a:r>
              <a:rPr kumimoji="1" lang="en-US" altLang="en-US" sz="3500">
                <a:latin typeface="Arial" pitchFamily="34" charset="0"/>
              </a:rPr>
              <a:t>D = 13.6 g/cm</a:t>
            </a:r>
            <a:r>
              <a:rPr kumimoji="1" lang="en-US" altLang="en-US" sz="3500" baseline="30000">
                <a:latin typeface="Arial" pitchFamily="34" charset="0"/>
              </a:rPr>
              <a:t>3</a:t>
            </a:r>
            <a:endParaRPr kumimoji="1" lang="en-US" altLang="en-US" sz="3500">
              <a:latin typeface="Arial" pitchFamily="34" charset="0"/>
            </a:endParaRPr>
          </a:p>
          <a:p>
            <a:pPr eaLnBrk="0" hangingPunct="0">
              <a:spcBef>
                <a:spcPct val="20000"/>
              </a:spcBef>
            </a:pPr>
            <a:r>
              <a:rPr kumimoji="1" lang="en-US" altLang="en-US" sz="3500">
                <a:latin typeface="Arial" pitchFamily="34" charset="0"/>
              </a:rPr>
              <a:t>M = ?</a:t>
            </a:r>
          </a:p>
        </p:txBody>
      </p:sp>
      <p:sp>
        <p:nvSpPr>
          <p:cNvPr id="507910" name="Text Box 6"/>
          <p:cNvSpPr txBox="1">
            <a:spLocks noChangeArrowheads="1"/>
          </p:cNvSpPr>
          <p:nvPr/>
        </p:nvSpPr>
        <p:spPr bwMode="auto">
          <a:xfrm>
            <a:off x="3778250" y="2690813"/>
            <a:ext cx="5365750" cy="3532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7597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hangingPunct="0">
              <a:spcBef>
                <a:spcPct val="20000"/>
              </a:spcBef>
            </a:pPr>
            <a:r>
              <a:rPr kumimoji="1" lang="en-US" altLang="en-US" sz="3200">
                <a:latin typeface="Arial" pitchFamily="34" charset="0"/>
              </a:rPr>
              <a:t>WORK</a:t>
            </a:r>
            <a:r>
              <a:rPr kumimoji="1" lang="en-US" altLang="en-US" sz="3500">
                <a:latin typeface="Arial" pitchFamily="34" charset="0"/>
              </a:rPr>
              <a:t>:</a:t>
            </a:r>
          </a:p>
          <a:p>
            <a:pPr eaLnBrk="0" hangingPunct="0">
              <a:spcBef>
                <a:spcPct val="20000"/>
              </a:spcBef>
            </a:pPr>
            <a:r>
              <a:rPr kumimoji="1" lang="en-US" altLang="en-US" sz="3500">
                <a:latin typeface="Arial" pitchFamily="34" charset="0"/>
              </a:rPr>
              <a:t>M = DV</a:t>
            </a:r>
          </a:p>
          <a:p>
            <a:pPr eaLnBrk="0" hangingPunct="0">
              <a:spcBef>
                <a:spcPct val="60000"/>
              </a:spcBef>
            </a:pPr>
            <a:r>
              <a:rPr kumimoji="1" lang="en-US" altLang="en-US" sz="3500">
                <a:latin typeface="Arial" pitchFamily="34" charset="0"/>
              </a:rPr>
              <a:t>M = (13.6 g/cm</a:t>
            </a:r>
            <a:r>
              <a:rPr kumimoji="1" lang="en-US" altLang="en-US" sz="3500" baseline="30000">
                <a:latin typeface="Arial" pitchFamily="34" charset="0"/>
              </a:rPr>
              <a:t>3</a:t>
            </a:r>
            <a:r>
              <a:rPr kumimoji="1" lang="en-US" altLang="en-US" sz="3500">
                <a:latin typeface="Arial" pitchFamily="34" charset="0"/>
              </a:rPr>
              <a:t>)(825cm</a:t>
            </a:r>
            <a:r>
              <a:rPr kumimoji="1" lang="en-US" altLang="en-US" sz="3500" baseline="30000">
                <a:latin typeface="Arial" pitchFamily="34" charset="0"/>
              </a:rPr>
              <a:t>3</a:t>
            </a:r>
            <a:r>
              <a:rPr kumimoji="1" lang="en-US" altLang="en-US" sz="3500">
                <a:latin typeface="Arial" pitchFamily="34" charset="0"/>
              </a:rPr>
              <a:t>)</a:t>
            </a:r>
          </a:p>
          <a:p>
            <a:pPr eaLnBrk="0" hangingPunct="0">
              <a:spcBef>
                <a:spcPct val="60000"/>
              </a:spcBef>
            </a:pPr>
            <a:r>
              <a:rPr kumimoji="1" lang="en-US" altLang="en-US" sz="3500">
                <a:latin typeface="Arial" pitchFamily="34" charset="0"/>
              </a:rPr>
              <a:t>M = 11,220 g</a:t>
            </a:r>
          </a:p>
          <a:p>
            <a:pPr eaLnBrk="0" hangingPunct="0">
              <a:spcBef>
                <a:spcPct val="60000"/>
              </a:spcBef>
            </a:pPr>
            <a:r>
              <a:rPr kumimoji="1" lang="en-US" altLang="en-US" sz="3500">
                <a:solidFill>
                  <a:schemeClr val="tx2"/>
                </a:solidFill>
                <a:latin typeface="Arial" pitchFamily="34" charset="0"/>
              </a:rPr>
              <a:t>M = 11,200 g</a:t>
            </a:r>
            <a:endParaRPr kumimoji="1" lang="en-US" altLang="en-US" sz="3500">
              <a:latin typeface="Arial" pitchFamily="34" charset="0"/>
            </a:endParaRPr>
          </a:p>
        </p:txBody>
      </p:sp>
      <p:sp>
        <p:nvSpPr>
          <p:cNvPr id="507911" name="Line 7"/>
          <p:cNvSpPr>
            <a:spLocks noChangeShapeType="1"/>
          </p:cNvSpPr>
          <p:nvPr/>
        </p:nvSpPr>
        <p:spPr bwMode="auto">
          <a:xfrm>
            <a:off x="3786188" y="2681288"/>
            <a:ext cx="0" cy="41306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07912" name="Line 8"/>
          <p:cNvSpPr>
            <a:spLocks noChangeShapeType="1"/>
          </p:cNvSpPr>
          <p:nvPr/>
        </p:nvSpPr>
        <p:spPr bwMode="auto">
          <a:xfrm>
            <a:off x="0" y="3259138"/>
            <a:ext cx="9144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07913" name="Group 9"/>
          <p:cNvGrpSpPr>
            <a:grpSpLocks/>
          </p:cNvGrpSpPr>
          <p:nvPr/>
        </p:nvGrpSpPr>
        <p:grpSpPr bwMode="auto">
          <a:xfrm>
            <a:off x="777875" y="4643438"/>
            <a:ext cx="2224088" cy="2038350"/>
            <a:chOff x="490" y="2925"/>
            <a:chExt cx="1401" cy="1284"/>
          </a:xfrm>
        </p:grpSpPr>
        <p:grpSp>
          <p:nvGrpSpPr>
            <p:cNvPr id="507914" name="Group 10"/>
            <p:cNvGrpSpPr>
              <a:grpSpLocks noChangeAspect="1"/>
            </p:cNvGrpSpPr>
            <p:nvPr/>
          </p:nvGrpSpPr>
          <p:grpSpPr bwMode="auto">
            <a:xfrm>
              <a:off x="490" y="2925"/>
              <a:ext cx="1401" cy="1284"/>
              <a:chOff x="2688" y="2640"/>
              <a:chExt cx="1728" cy="1584"/>
            </a:xfrm>
          </p:grpSpPr>
          <p:sp>
            <p:nvSpPr>
              <p:cNvPr id="507915" name="AutoShape 11"/>
              <p:cNvSpPr>
                <a:spLocks noChangeAspect="1" noChangeArrowheads="1"/>
              </p:cNvSpPr>
              <p:nvPr/>
            </p:nvSpPr>
            <p:spPr bwMode="auto">
              <a:xfrm>
                <a:off x="2688" y="2640"/>
                <a:ext cx="1728" cy="1584"/>
              </a:xfrm>
              <a:prstGeom prst="triangle">
                <a:avLst>
                  <a:gd name="adj" fmla="val 50000"/>
                </a:avLst>
              </a:prstGeom>
              <a:solidFill>
                <a:schemeClr val="accent1"/>
              </a:solidFill>
              <a:ln w="38100" cap="sq">
                <a:solidFill>
                  <a:schemeClr val="bg2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07916" name="Line 12"/>
              <p:cNvSpPr>
                <a:spLocks noChangeAspect="1" noChangeShapeType="1"/>
              </p:cNvSpPr>
              <p:nvPr/>
            </p:nvSpPr>
            <p:spPr bwMode="auto">
              <a:xfrm flipV="1">
                <a:off x="3080" y="3500"/>
                <a:ext cx="932" cy="4"/>
              </a:xfrm>
              <a:prstGeom prst="line">
                <a:avLst/>
              </a:prstGeom>
              <a:noFill/>
              <a:ln w="381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07917" name="Line 13"/>
              <p:cNvSpPr>
                <a:spLocks noChangeAspect="1" noChangeShapeType="1"/>
              </p:cNvSpPr>
              <p:nvPr/>
            </p:nvSpPr>
            <p:spPr bwMode="auto">
              <a:xfrm>
                <a:off x="3552" y="3508"/>
                <a:ext cx="0" cy="712"/>
              </a:xfrm>
              <a:prstGeom prst="line">
                <a:avLst/>
              </a:prstGeom>
              <a:noFill/>
              <a:ln w="381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507918" name="Rectangle 14"/>
            <p:cNvSpPr>
              <a:spLocks noChangeAspect="1" noChangeArrowheads="1"/>
            </p:cNvSpPr>
            <p:nvPr/>
          </p:nvSpPr>
          <p:spPr bwMode="auto">
            <a:xfrm>
              <a:off x="753" y="3647"/>
              <a:ext cx="416" cy="5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en-US" sz="5200" b="1">
                  <a:solidFill>
                    <a:schemeClr val="bg2"/>
                  </a:solidFill>
                  <a:latin typeface="Arial" pitchFamily="34" charset="0"/>
                </a:rPr>
                <a:t>D</a:t>
              </a:r>
            </a:p>
          </p:txBody>
        </p:sp>
        <p:sp>
          <p:nvSpPr>
            <p:cNvPr id="507919" name="Rectangle 15"/>
            <p:cNvSpPr>
              <a:spLocks noChangeAspect="1" noChangeArrowheads="1"/>
            </p:cNvSpPr>
            <p:nvPr/>
          </p:nvSpPr>
          <p:spPr bwMode="auto">
            <a:xfrm>
              <a:off x="974" y="3127"/>
              <a:ext cx="463" cy="5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en-US" sz="5200" b="1">
                  <a:solidFill>
                    <a:schemeClr val="bg2"/>
                  </a:solidFill>
                  <a:latin typeface="Arial" pitchFamily="34" charset="0"/>
                </a:rPr>
                <a:t>M</a:t>
              </a:r>
            </a:p>
          </p:txBody>
        </p:sp>
        <p:sp>
          <p:nvSpPr>
            <p:cNvPr id="507920" name="Rectangle 16"/>
            <p:cNvSpPr>
              <a:spLocks noChangeAspect="1" noChangeArrowheads="1"/>
            </p:cNvSpPr>
            <p:nvPr/>
          </p:nvSpPr>
          <p:spPr bwMode="auto">
            <a:xfrm>
              <a:off x="1244" y="3647"/>
              <a:ext cx="393" cy="5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en-US" sz="5200" b="1">
                  <a:solidFill>
                    <a:schemeClr val="bg2"/>
                  </a:solidFill>
                  <a:latin typeface="Arial" pitchFamily="34" charset="0"/>
                </a:rPr>
                <a:t>V</a:t>
              </a:r>
            </a:p>
          </p:txBody>
        </p:sp>
      </p:grpSp>
      <p:sp>
        <p:nvSpPr>
          <p:cNvPr id="507921" name="AutoShape 17"/>
          <p:cNvSpPr>
            <a:spLocks noChangeArrowheads="1"/>
          </p:cNvSpPr>
          <p:nvPr/>
        </p:nvSpPr>
        <p:spPr bwMode="auto">
          <a:xfrm>
            <a:off x="1597025" y="5087938"/>
            <a:ext cx="622300" cy="620712"/>
          </a:xfrm>
          <a:prstGeom prst="smileyFace">
            <a:avLst>
              <a:gd name="adj" fmla="val 4653"/>
            </a:avLst>
          </a:prstGeom>
          <a:solidFill>
            <a:schemeClr val="tx2"/>
          </a:solidFill>
          <a:ln w="28575" cap="sq">
            <a:solidFill>
              <a:schemeClr val="bg2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301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9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079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9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079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9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079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9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079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07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7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9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079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9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079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9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5079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9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5079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9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5079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7909" grpId="0" build="p" autoUpdateAnimBg="0"/>
      <p:bldP spid="507910" grpId="0" build="p" autoUpdateAnimBg="0"/>
      <p:bldP spid="507921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B. Density Calculations</a:t>
            </a:r>
          </a:p>
        </p:txBody>
      </p:sp>
      <p:sp>
        <p:nvSpPr>
          <p:cNvPr id="5089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76363"/>
            <a:ext cx="9144000" cy="2020887"/>
          </a:xfrm>
        </p:spPr>
        <p:txBody>
          <a:bodyPr/>
          <a:lstStyle/>
          <a:p>
            <a:pPr marL="509588" indent="-509588">
              <a:buFont typeface="Wingdings" pitchFamily="2" charset="2"/>
              <a:buNone/>
            </a:pPr>
            <a:r>
              <a:rPr lang="en-US" altLang="en-US" sz="2800" b="1"/>
              <a:t>A liquid has a density of 0.87 g/mL.  What volume is occupied by 25 g of the liquid?</a:t>
            </a:r>
            <a:endParaRPr lang="en-US" altLang="en-US" sz="2800" u="sng"/>
          </a:p>
        </p:txBody>
      </p:sp>
      <p:sp>
        <p:nvSpPr>
          <p:cNvPr id="508932" name="Rectangle 4"/>
          <p:cNvSpPr>
            <a:spLocks noChangeArrowheads="1"/>
          </p:cNvSpPr>
          <p:nvPr/>
        </p:nvSpPr>
        <p:spPr bwMode="auto">
          <a:xfrm>
            <a:off x="0" y="2681288"/>
            <a:ext cx="9131300" cy="414337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08933" name="Text Box 5"/>
          <p:cNvSpPr txBox="1">
            <a:spLocks noChangeArrowheads="1"/>
          </p:cNvSpPr>
          <p:nvPr/>
        </p:nvSpPr>
        <p:spPr bwMode="auto">
          <a:xfrm>
            <a:off x="0" y="2690813"/>
            <a:ext cx="3773488" cy="2592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7597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hangingPunct="0">
              <a:spcBef>
                <a:spcPct val="20000"/>
              </a:spcBef>
            </a:pPr>
            <a:r>
              <a:rPr kumimoji="1" lang="en-US" altLang="en-US" sz="3200">
                <a:latin typeface="Arial" pitchFamily="34" charset="0"/>
              </a:rPr>
              <a:t>GIVEN:</a:t>
            </a:r>
          </a:p>
          <a:p>
            <a:pPr eaLnBrk="0" hangingPunct="0">
              <a:spcBef>
                <a:spcPct val="20000"/>
              </a:spcBef>
            </a:pPr>
            <a:r>
              <a:rPr kumimoji="1" lang="en-US" altLang="en-US" sz="3500">
                <a:latin typeface="Arial" pitchFamily="34" charset="0"/>
              </a:rPr>
              <a:t>D = 0.87 g/mL</a:t>
            </a:r>
          </a:p>
          <a:p>
            <a:pPr eaLnBrk="0" hangingPunct="0">
              <a:spcBef>
                <a:spcPct val="20000"/>
              </a:spcBef>
            </a:pPr>
            <a:r>
              <a:rPr kumimoji="1" lang="en-US" altLang="en-US" sz="3500">
                <a:latin typeface="Arial" pitchFamily="34" charset="0"/>
              </a:rPr>
              <a:t>V = ?</a:t>
            </a:r>
          </a:p>
          <a:p>
            <a:pPr eaLnBrk="0" hangingPunct="0">
              <a:spcBef>
                <a:spcPct val="20000"/>
              </a:spcBef>
            </a:pPr>
            <a:r>
              <a:rPr kumimoji="1" lang="en-US" altLang="en-US" sz="3500">
                <a:latin typeface="Arial" pitchFamily="34" charset="0"/>
              </a:rPr>
              <a:t>M = 25 g</a:t>
            </a:r>
          </a:p>
        </p:txBody>
      </p:sp>
      <p:sp>
        <p:nvSpPr>
          <p:cNvPr id="508934" name="Line 6"/>
          <p:cNvSpPr>
            <a:spLocks noChangeShapeType="1"/>
          </p:cNvSpPr>
          <p:nvPr/>
        </p:nvSpPr>
        <p:spPr bwMode="auto">
          <a:xfrm>
            <a:off x="3786188" y="2681288"/>
            <a:ext cx="0" cy="41306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08935" name="Line 7"/>
          <p:cNvSpPr>
            <a:spLocks noChangeShapeType="1"/>
          </p:cNvSpPr>
          <p:nvPr/>
        </p:nvSpPr>
        <p:spPr bwMode="auto">
          <a:xfrm>
            <a:off x="0" y="3259138"/>
            <a:ext cx="9144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08936" name="Group 8"/>
          <p:cNvGrpSpPr>
            <a:grpSpLocks/>
          </p:cNvGrpSpPr>
          <p:nvPr/>
        </p:nvGrpSpPr>
        <p:grpSpPr bwMode="auto">
          <a:xfrm>
            <a:off x="1322388" y="4643438"/>
            <a:ext cx="2224087" cy="2038350"/>
            <a:chOff x="490" y="2925"/>
            <a:chExt cx="1401" cy="1284"/>
          </a:xfrm>
        </p:grpSpPr>
        <p:grpSp>
          <p:nvGrpSpPr>
            <p:cNvPr id="508937" name="Group 9"/>
            <p:cNvGrpSpPr>
              <a:grpSpLocks noChangeAspect="1"/>
            </p:cNvGrpSpPr>
            <p:nvPr/>
          </p:nvGrpSpPr>
          <p:grpSpPr bwMode="auto">
            <a:xfrm>
              <a:off x="490" y="2925"/>
              <a:ext cx="1401" cy="1284"/>
              <a:chOff x="2688" y="2640"/>
              <a:chExt cx="1728" cy="1584"/>
            </a:xfrm>
          </p:grpSpPr>
          <p:sp>
            <p:nvSpPr>
              <p:cNvPr id="508938" name="AutoShape 10"/>
              <p:cNvSpPr>
                <a:spLocks noChangeAspect="1" noChangeArrowheads="1"/>
              </p:cNvSpPr>
              <p:nvPr/>
            </p:nvSpPr>
            <p:spPr bwMode="auto">
              <a:xfrm>
                <a:off x="2688" y="2640"/>
                <a:ext cx="1728" cy="1584"/>
              </a:xfrm>
              <a:prstGeom prst="triangle">
                <a:avLst>
                  <a:gd name="adj" fmla="val 50000"/>
                </a:avLst>
              </a:prstGeom>
              <a:solidFill>
                <a:schemeClr val="accent1"/>
              </a:solidFill>
              <a:ln w="38100" cap="sq">
                <a:solidFill>
                  <a:schemeClr val="bg2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08939" name="Line 11"/>
              <p:cNvSpPr>
                <a:spLocks noChangeAspect="1" noChangeShapeType="1"/>
              </p:cNvSpPr>
              <p:nvPr/>
            </p:nvSpPr>
            <p:spPr bwMode="auto">
              <a:xfrm flipV="1">
                <a:off x="3080" y="3500"/>
                <a:ext cx="932" cy="4"/>
              </a:xfrm>
              <a:prstGeom prst="line">
                <a:avLst/>
              </a:prstGeom>
              <a:noFill/>
              <a:ln w="381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08940" name="Line 12"/>
              <p:cNvSpPr>
                <a:spLocks noChangeAspect="1" noChangeShapeType="1"/>
              </p:cNvSpPr>
              <p:nvPr/>
            </p:nvSpPr>
            <p:spPr bwMode="auto">
              <a:xfrm>
                <a:off x="3552" y="3508"/>
                <a:ext cx="0" cy="712"/>
              </a:xfrm>
              <a:prstGeom prst="line">
                <a:avLst/>
              </a:prstGeom>
              <a:noFill/>
              <a:ln w="381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508941" name="Rectangle 13"/>
            <p:cNvSpPr>
              <a:spLocks noChangeAspect="1" noChangeArrowheads="1"/>
            </p:cNvSpPr>
            <p:nvPr/>
          </p:nvSpPr>
          <p:spPr bwMode="auto">
            <a:xfrm>
              <a:off x="753" y="3647"/>
              <a:ext cx="416" cy="5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en-US" sz="5200" b="1">
                  <a:solidFill>
                    <a:schemeClr val="bg2"/>
                  </a:solidFill>
                  <a:latin typeface="Arial" pitchFamily="34" charset="0"/>
                </a:rPr>
                <a:t>D</a:t>
              </a:r>
            </a:p>
          </p:txBody>
        </p:sp>
        <p:sp>
          <p:nvSpPr>
            <p:cNvPr id="508942" name="Rectangle 14"/>
            <p:cNvSpPr>
              <a:spLocks noChangeAspect="1" noChangeArrowheads="1"/>
            </p:cNvSpPr>
            <p:nvPr/>
          </p:nvSpPr>
          <p:spPr bwMode="auto">
            <a:xfrm>
              <a:off x="974" y="3127"/>
              <a:ext cx="463" cy="5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en-US" sz="5200" b="1">
                  <a:solidFill>
                    <a:schemeClr val="bg2"/>
                  </a:solidFill>
                  <a:latin typeface="Arial" pitchFamily="34" charset="0"/>
                </a:rPr>
                <a:t>M</a:t>
              </a:r>
            </a:p>
          </p:txBody>
        </p:sp>
        <p:sp>
          <p:nvSpPr>
            <p:cNvPr id="508943" name="Rectangle 15"/>
            <p:cNvSpPr>
              <a:spLocks noChangeAspect="1" noChangeArrowheads="1"/>
            </p:cNvSpPr>
            <p:nvPr/>
          </p:nvSpPr>
          <p:spPr bwMode="auto">
            <a:xfrm>
              <a:off x="1244" y="3647"/>
              <a:ext cx="393" cy="5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en-US" sz="5200" b="1">
                  <a:solidFill>
                    <a:schemeClr val="bg2"/>
                  </a:solidFill>
                  <a:latin typeface="Arial" pitchFamily="34" charset="0"/>
                </a:rPr>
                <a:t>V</a:t>
              </a:r>
            </a:p>
          </p:txBody>
        </p:sp>
      </p:grpSp>
      <p:sp>
        <p:nvSpPr>
          <p:cNvPr id="508944" name="AutoShape 16"/>
          <p:cNvSpPr>
            <a:spLocks noChangeArrowheads="1"/>
          </p:cNvSpPr>
          <p:nvPr/>
        </p:nvSpPr>
        <p:spPr bwMode="auto">
          <a:xfrm>
            <a:off x="2525713" y="5903913"/>
            <a:ext cx="622300" cy="620712"/>
          </a:xfrm>
          <a:prstGeom prst="smileyFace">
            <a:avLst>
              <a:gd name="adj" fmla="val 4653"/>
            </a:avLst>
          </a:prstGeom>
          <a:solidFill>
            <a:schemeClr val="tx2"/>
          </a:solidFill>
          <a:ln w="28575" cap="sq">
            <a:solidFill>
              <a:schemeClr val="bg2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08945" name="Group 17"/>
          <p:cNvGrpSpPr>
            <a:grpSpLocks/>
          </p:cNvGrpSpPr>
          <p:nvPr/>
        </p:nvGrpSpPr>
        <p:grpSpPr bwMode="auto">
          <a:xfrm>
            <a:off x="3778250" y="2690813"/>
            <a:ext cx="5365750" cy="1849437"/>
            <a:chOff x="2380" y="1695"/>
            <a:chExt cx="3380" cy="1165"/>
          </a:xfrm>
        </p:grpSpPr>
        <p:sp>
          <p:nvSpPr>
            <p:cNvPr id="508946" name="Text Box 18"/>
            <p:cNvSpPr txBox="1">
              <a:spLocks noChangeArrowheads="1"/>
            </p:cNvSpPr>
            <p:nvPr/>
          </p:nvSpPr>
          <p:spPr bwMode="auto">
            <a:xfrm>
              <a:off x="2380" y="1695"/>
              <a:ext cx="3380" cy="11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17597D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hangingPunct="0">
                <a:spcBef>
                  <a:spcPct val="20000"/>
                </a:spcBef>
              </a:pPr>
              <a:r>
                <a:rPr kumimoji="1" lang="en-US" altLang="en-US" sz="3200">
                  <a:latin typeface="Arial" pitchFamily="34" charset="0"/>
                </a:rPr>
                <a:t>WORK</a:t>
              </a:r>
              <a:r>
                <a:rPr kumimoji="1" lang="en-US" altLang="en-US" sz="3500">
                  <a:latin typeface="Arial" pitchFamily="34" charset="0"/>
                </a:rPr>
                <a:t>:</a:t>
              </a:r>
            </a:p>
            <a:p>
              <a:pPr eaLnBrk="0" hangingPunct="0">
                <a:spcBef>
                  <a:spcPct val="20000"/>
                </a:spcBef>
              </a:pPr>
              <a:r>
                <a:rPr kumimoji="1" lang="en-US" altLang="en-US" sz="3500">
                  <a:latin typeface="Arial" pitchFamily="34" charset="0"/>
                </a:rPr>
                <a:t>V = M</a:t>
              </a:r>
            </a:p>
            <a:p>
              <a:pPr eaLnBrk="0" hangingPunct="0">
                <a:spcBef>
                  <a:spcPct val="10000"/>
                </a:spcBef>
              </a:pPr>
              <a:r>
                <a:rPr kumimoji="1" lang="en-US" altLang="en-US" sz="3400">
                  <a:latin typeface="Arial" pitchFamily="34" charset="0"/>
                </a:rPr>
                <a:t>       </a:t>
              </a:r>
              <a:r>
                <a:rPr kumimoji="1" lang="en-US" altLang="en-US" sz="3500">
                  <a:latin typeface="Arial" pitchFamily="34" charset="0"/>
                </a:rPr>
                <a:t>D</a:t>
              </a:r>
            </a:p>
          </p:txBody>
        </p:sp>
        <p:sp>
          <p:nvSpPr>
            <p:cNvPr id="508947" name="Line 19"/>
            <p:cNvSpPr>
              <a:spLocks noChangeShapeType="1"/>
            </p:cNvSpPr>
            <p:nvPr/>
          </p:nvSpPr>
          <p:spPr bwMode="auto">
            <a:xfrm>
              <a:off x="2915" y="2486"/>
              <a:ext cx="296" cy="0"/>
            </a:xfrm>
            <a:prstGeom prst="line">
              <a:avLst/>
            </a:prstGeom>
            <a:noFill/>
            <a:ln w="381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08948" name="Group 20"/>
          <p:cNvGrpSpPr>
            <a:grpSpLocks/>
          </p:cNvGrpSpPr>
          <p:nvPr/>
        </p:nvGrpSpPr>
        <p:grpSpPr bwMode="auto">
          <a:xfrm>
            <a:off x="3778250" y="4635500"/>
            <a:ext cx="5365750" cy="1366838"/>
            <a:chOff x="2380" y="2920"/>
            <a:chExt cx="3380" cy="861"/>
          </a:xfrm>
        </p:grpSpPr>
        <p:sp>
          <p:nvSpPr>
            <p:cNvPr id="508949" name="Text Box 21"/>
            <p:cNvSpPr txBox="1">
              <a:spLocks noChangeArrowheads="1"/>
            </p:cNvSpPr>
            <p:nvPr/>
          </p:nvSpPr>
          <p:spPr bwMode="auto">
            <a:xfrm>
              <a:off x="2380" y="2920"/>
              <a:ext cx="3380" cy="8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17597D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hangingPunct="0">
                <a:spcBef>
                  <a:spcPct val="35000"/>
                </a:spcBef>
              </a:pPr>
              <a:r>
                <a:rPr kumimoji="1" lang="en-US" altLang="en-US" sz="3500">
                  <a:latin typeface="Arial" pitchFamily="34" charset="0"/>
                </a:rPr>
                <a:t>V =      25 g</a:t>
              </a:r>
            </a:p>
            <a:p>
              <a:pPr eaLnBrk="0" hangingPunct="0">
                <a:spcBef>
                  <a:spcPct val="30000"/>
                </a:spcBef>
              </a:pPr>
              <a:r>
                <a:rPr kumimoji="1" lang="en-US" altLang="en-US" sz="3500">
                  <a:latin typeface="Arial" pitchFamily="34" charset="0"/>
                </a:rPr>
                <a:t>       0.87 g/mL</a:t>
              </a:r>
            </a:p>
          </p:txBody>
        </p:sp>
        <p:sp>
          <p:nvSpPr>
            <p:cNvPr id="508950" name="Line 22"/>
            <p:cNvSpPr>
              <a:spLocks noChangeShapeType="1"/>
            </p:cNvSpPr>
            <p:nvPr/>
          </p:nvSpPr>
          <p:spPr bwMode="auto">
            <a:xfrm>
              <a:off x="3003" y="3353"/>
              <a:ext cx="1199" cy="8"/>
            </a:xfrm>
            <a:prstGeom prst="line">
              <a:avLst/>
            </a:prstGeom>
            <a:noFill/>
            <a:ln w="381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08951" name="Text Box 23"/>
          <p:cNvSpPr txBox="1">
            <a:spLocks noChangeArrowheads="1"/>
          </p:cNvSpPr>
          <p:nvPr/>
        </p:nvSpPr>
        <p:spPr bwMode="auto">
          <a:xfrm>
            <a:off x="3778250" y="6105525"/>
            <a:ext cx="5365750" cy="61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7597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hangingPunct="0">
              <a:spcBef>
                <a:spcPct val="20000"/>
              </a:spcBef>
            </a:pPr>
            <a:r>
              <a:rPr kumimoji="1" lang="en-US" altLang="en-US" sz="3500">
                <a:latin typeface="Arial" pitchFamily="34" charset="0"/>
              </a:rPr>
              <a:t>V = 28.7 mL</a:t>
            </a:r>
          </a:p>
        </p:txBody>
      </p:sp>
      <p:sp>
        <p:nvSpPr>
          <p:cNvPr id="508952" name="Text Box 24"/>
          <p:cNvSpPr txBox="1">
            <a:spLocks noChangeArrowheads="1"/>
          </p:cNvSpPr>
          <p:nvPr/>
        </p:nvSpPr>
        <p:spPr bwMode="auto">
          <a:xfrm>
            <a:off x="6567488" y="6102350"/>
            <a:ext cx="2058987" cy="61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7597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hangingPunct="0">
              <a:spcBef>
                <a:spcPct val="20000"/>
              </a:spcBef>
            </a:pPr>
            <a:r>
              <a:rPr kumimoji="1" lang="en-US" altLang="en-US" sz="3500">
                <a:solidFill>
                  <a:schemeClr val="tx2"/>
                </a:solidFill>
                <a:latin typeface="Arial" pitchFamily="34" charset="0"/>
              </a:rPr>
              <a:t>= 29 mL</a:t>
            </a:r>
            <a:endParaRPr kumimoji="1" lang="en-US" altLang="en-US" sz="350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727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089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089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089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089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08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8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08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08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5089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5089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8933" grpId="0" build="allAtOnce" autoUpdateAnimBg="0"/>
      <p:bldP spid="508944" grpId="0" animBg="1"/>
      <p:bldP spid="508951" grpId="0" build="p" autoUpdateAnimBg="0"/>
      <p:bldP spid="508952" grpId="0" build="p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For digital devices, uncertainty is always +/-  .1 of the smallest scale</a:t>
            </a:r>
            <a:endParaRPr lang="en-US" sz="4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DC49B-56A7-4E89-A940-1C1010DB9D5D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Indicating uncertainty in a measurement</a:t>
            </a: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80161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B. Density Calculations</a:t>
            </a:r>
          </a:p>
        </p:txBody>
      </p:sp>
      <p:sp>
        <p:nvSpPr>
          <p:cNvPr id="5099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76363"/>
            <a:ext cx="9144000" cy="2020887"/>
          </a:xfrm>
        </p:spPr>
        <p:txBody>
          <a:bodyPr/>
          <a:lstStyle/>
          <a:p>
            <a:pPr marL="509588" indent="-509588">
              <a:buFont typeface="Wingdings" pitchFamily="2" charset="2"/>
              <a:buNone/>
            </a:pPr>
            <a:r>
              <a:rPr lang="en-US" altLang="en-US" sz="2800" b="1"/>
              <a:t>You have a sample with a mass of 620 g and a volume of 753 cm</a:t>
            </a:r>
            <a:r>
              <a:rPr lang="en-US" altLang="en-US" sz="2800" b="1" baseline="30000"/>
              <a:t>3</a:t>
            </a:r>
            <a:r>
              <a:rPr lang="en-US" altLang="en-US" sz="2800" b="1"/>
              <a:t>.  Find its density.</a:t>
            </a:r>
            <a:endParaRPr lang="en-US" altLang="en-US" sz="2800" u="sng"/>
          </a:p>
        </p:txBody>
      </p:sp>
      <p:sp>
        <p:nvSpPr>
          <p:cNvPr id="509956" name="Rectangle 4"/>
          <p:cNvSpPr>
            <a:spLocks noChangeArrowheads="1"/>
          </p:cNvSpPr>
          <p:nvPr/>
        </p:nvSpPr>
        <p:spPr bwMode="auto">
          <a:xfrm>
            <a:off x="0" y="2681288"/>
            <a:ext cx="9131300" cy="414337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09957" name="Text Box 5"/>
          <p:cNvSpPr txBox="1">
            <a:spLocks noChangeArrowheads="1"/>
          </p:cNvSpPr>
          <p:nvPr/>
        </p:nvSpPr>
        <p:spPr bwMode="auto">
          <a:xfrm>
            <a:off x="0" y="2690813"/>
            <a:ext cx="3773488" cy="2592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7597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hangingPunct="0">
              <a:spcBef>
                <a:spcPct val="20000"/>
              </a:spcBef>
            </a:pPr>
            <a:r>
              <a:rPr kumimoji="1" lang="en-US" altLang="en-US" sz="3200">
                <a:latin typeface="Arial" pitchFamily="34" charset="0"/>
              </a:rPr>
              <a:t>GIVEN:</a:t>
            </a:r>
          </a:p>
          <a:p>
            <a:pPr eaLnBrk="0" hangingPunct="0">
              <a:spcBef>
                <a:spcPct val="20000"/>
              </a:spcBef>
            </a:pPr>
            <a:r>
              <a:rPr kumimoji="1" lang="en-US" altLang="en-US" sz="3500">
                <a:latin typeface="Arial" pitchFamily="34" charset="0"/>
              </a:rPr>
              <a:t>M = 620 g</a:t>
            </a:r>
          </a:p>
          <a:p>
            <a:pPr eaLnBrk="0" hangingPunct="0">
              <a:spcBef>
                <a:spcPct val="20000"/>
              </a:spcBef>
            </a:pPr>
            <a:r>
              <a:rPr kumimoji="1" lang="en-US" altLang="en-US" sz="3500">
                <a:latin typeface="Arial" pitchFamily="34" charset="0"/>
              </a:rPr>
              <a:t>V = 753 cm</a:t>
            </a:r>
            <a:r>
              <a:rPr kumimoji="1" lang="en-US" altLang="en-US" sz="3500" baseline="30000">
                <a:latin typeface="Arial" pitchFamily="34" charset="0"/>
              </a:rPr>
              <a:t>3</a:t>
            </a:r>
            <a:endParaRPr kumimoji="1" lang="en-US" altLang="en-US" sz="3500">
              <a:latin typeface="Arial" pitchFamily="34" charset="0"/>
            </a:endParaRPr>
          </a:p>
          <a:p>
            <a:pPr eaLnBrk="0" hangingPunct="0">
              <a:spcBef>
                <a:spcPct val="20000"/>
              </a:spcBef>
            </a:pPr>
            <a:r>
              <a:rPr kumimoji="1" lang="en-US" altLang="en-US" sz="3500">
                <a:latin typeface="Arial" pitchFamily="34" charset="0"/>
              </a:rPr>
              <a:t>D = ?</a:t>
            </a:r>
          </a:p>
        </p:txBody>
      </p:sp>
      <p:sp>
        <p:nvSpPr>
          <p:cNvPr id="509958" name="Line 6"/>
          <p:cNvSpPr>
            <a:spLocks noChangeShapeType="1"/>
          </p:cNvSpPr>
          <p:nvPr/>
        </p:nvSpPr>
        <p:spPr bwMode="auto">
          <a:xfrm>
            <a:off x="3786188" y="2681288"/>
            <a:ext cx="0" cy="41306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09959" name="Line 7"/>
          <p:cNvSpPr>
            <a:spLocks noChangeShapeType="1"/>
          </p:cNvSpPr>
          <p:nvPr/>
        </p:nvSpPr>
        <p:spPr bwMode="auto">
          <a:xfrm>
            <a:off x="0" y="3259138"/>
            <a:ext cx="9144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09960" name="Group 8"/>
          <p:cNvGrpSpPr>
            <a:grpSpLocks/>
          </p:cNvGrpSpPr>
          <p:nvPr/>
        </p:nvGrpSpPr>
        <p:grpSpPr bwMode="auto">
          <a:xfrm>
            <a:off x="1322388" y="4643438"/>
            <a:ext cx="2224087" cy="2038350"/>
            <a:chOff x="490" y="2925"/>
            <a:chExt cx="1401" cy="1284"/>
          </a:xfrm>
        </p:grpSpPr>
        <p:grpSp>
          <p:nvGrpSpPr>
            <p:cNvPr id="509961" name="Group 9"/>
            <p:cNvGrpSpPr>
              <a:grpSpLocks noChangeAspect="1"/>
            </p:cNvGrpSpPr>
            <p:nvPr/>
          </p:nvGrpSpPr>
          <p:grpSpPr bwMode="auto">
            <a:xfrm>
              <a:off x="490" y="2925"/>
              <a:ext cx="1401" cy="1284"/>
              <a:chOff x="2688" y="2640"/>
              <a:chExt cx="1728" cy="1584"/>
            </a:xfrm>
          </p:grpSpPr>
          <p:sp>
            <p:nvSpPr>
              <p:cNvPr id="509962" name="AutoShape 10"/>
              <p:cNvSpPr>
                <a:spLocks noChangeAspect="1" noChangeArrowheads="1"/>
              </p:cNvSpPr>
              <p:nvPr/>
            </p:nvSpPr>
            <p:spPr bwMode="auto">
              <a:xfrm>
                <a:off x="2688" y="2640"/>
                <a:ext cx="1728" cy="1584"/>
              </a:xfrm>
              <a:prstGeom prst="triangle">
                <a:avLst>
                  <a:gd name="adj" fmla="val 50000"/>
                </a:avLst>
              </a:prstGeom>
              <a:solidFill>
                <a:schemeClr val="accent1"/>
              </a:solidFill>
              <a:ln w="38100" cap="sq">
                <a:solidFill>
                  <a:schemeClr val="bg2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09963" name="Line 11"/>
              <p:cNvSpPr>
                <a:spLocks noChangeAspect="1" noChangeShapeType="1"/>
              </p:cNvSpPr>
              <p:nvPr/>
            </p:nvSpPr>
            <p:spPr bwMode="auto">
              <a:xfrm flipV="1">
                <a:off x="3080" y="3500"/>
                <a:ext cx="932" cy="4"/>
              </a:xfrm>
              <a:prstGeom prst="line">
                <a:avLst/>
              </a:prstGeom>
              <a:noFill/>
              <a:ln w="381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09964" name="Line 12"/>
              <p:cNvSpPr>
                <a:spLocks noChangeAspect="1" noChangeShapeType="1"/>
              </p:cNvSpPr>
              <p:nvPr/>
            </p:nvSpPr>
            <p:spPr bwMode="auto">
              <a:xfrm>
                <a:off x="3552" y="3508"/>
                <a:ext cx="0" cy="712"/>
              </a:xfrm>
              <a:prstGeom prst="line">
                <a:avLst/>
              </a:prstGeom>
              <a:noFill/>
              <a:ln w="381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509965" name="Rectangle 13"/>
            <p:cNvSpPr>
              <a:spLocks noChangeAspect="1" noChangeArrowheads="1"/>
            </p:cNvSpPr>
            <p:nvPr/>
          </p:nvSpPr>
          <p:spPr bwMode="auto">
            <a:xfrm>
              <a:off x="753" y="3647"/>
              <a:ext cx="416" cy="5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en-US" sz="5200" b="1">
                  <a:solidFill>
                    <a:schemeClr val="bg2"/>
                  </a:solidFill>
                  <a:latin typeface="Arial" pitchFamily="34" charset="0"/>
                </a:rPr>
                <a:t>D</a:t>
              </a:r>
            </a:p>
          </p:txBody>
        </p:sp>
        <p:sp>
          <p:nvSpPr>
            <p:cNvPr id="509966" name="Rectangle 14"/>
            <p:cNvSpPr>
              <a:spLocks noChangeAspect="1" noChangeArrowheads="1"/>
            </p:cNvSpPr>
            <p:nvPr/>
          </p:nvSpPr>
          <p:spPr bwMode="auto">
            <a:xfrm>
              <a:off x="974" y="3127"/>
              <a:ext cx="463" cy="5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en-US" sz="5200" b="1">
                  <a:solidFill>
                    <a:schemeClr val="bg2"/>
                  </a:solidFill>
                  <a:latin typeface="Arial" pitchFamily="34" charset="0"/>
                </a:rPr>
                <a:t>M</a:t>
              </a:r>
            </a:p>
          </p:txBody>
        </p:sp>
        <p:sp>
          <p:nvSpPr>
            <p:cNvPr id="509967" name="Rectangle 15"/>
            <p:cNvSpPr>
              <a:spLocks noChangeAspect="1" noChangeArrowheads="1"/>
            </p:cNvSpPr>
            <p:nvPr/>
          </p:nvSpPr>
          <p:spPr bwMode="auto">
            <a:xfrm>
              <a:off x="1244" y="3647"/>
              <a:ext cx="393" cy="5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en-US" sz="5200" b="1">
                  <a:solidFill>
                    <a:schemeClr val="bg2"/>
                  </a:solidFill>
                  <a:latin typeface="Arial" pitchFamily="34" charset="0"/>
                </a:rPr>
                <a:t>V</a:t>
              </a:r>
            </a:p>
          </p:txBody>
        </p:sp>
      </p:grpSp>
      <p:sp>
        <p:nvSpPr>
          <p:cNvPr id="509968" name="AutoShape 16"/>
          <p:cNvSpPr>
            <a:spLocks noChangeArrowheads="1"/>
          </p:cNvSpPr>
          <p:nvPr/>
        </p:nvSpPr>
        <p:spPr bwMode="auto">
          <a:xfrm>
            <a:off x="1749425" y="5903913"/>
            <a:ext cx="622300" cy="620712"/>
          </a:xfrm>
          <a:prstGeom prst="smileyFace">
            <a:avLst>
              <a:gd name="adj" fmla="val 4653"/>
            </a:avLst>
          </a:prstGeom>
          <a:solidFill>
            <a:schemeClr val="tx2"/>
          </a:solidFill>
          <a:ln w="28575" cap="sq">
            <a:solidFill>
              <a:schemeClr val="bg2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09969" name="Group 17"/>
          <p:cNvGrpSpPr>
            <a:grpSpLocks/>
          </p:cNvGrpSpPr>
          <p:nvPr/>
        </p:nvGrpSpPr>
        <p:grpSpPr bwMode="auto">
          <a:xfrm>
            <a:off x="3778250" y="2690813"/>
            <a:ext cx="5365750" cy="1849437"/>
            <a:chOff x="2380" y="1695"/>
            <a:chExt cx="3380" cy="1165"/>
          </a:xfrm>
        </p:grpSpPr>
        <p:sp>
          <p:nvSpPr>
            <p:cNvPr id="509970" name="Text Box 18"/>
            <p:cNvSpPr txBox="1">
              <a:spLocks noChangeArrowheads="1"/>
            </p:cNvSpPr>
            <p:nvPr/>
          </p:nvSpPr>
          <p:spPr bwMode="auto">
            <a:xfrm>
              <a:off x="2380" y="1695"/>
              <a:ext cx="3380" cy="11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17597D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hangingPunct="0">
                <a:spcBef>
                  <a:spcPct val="20000"/>
                </a:spcBef>
              </a:pPr>
              <a:r>
                <a:rPr kumimoji="1" lang="en-US" altLang="en-US" sz="3200">
                  <a:latin typeface="Arial" pitchFamily="34" charset="0"/>
                </a:rPr>
                <a:t>WORK</a:t>
              </a:r>
              <a:r>
                <a:rPr kumimoji="1" lang="en-US" altLang="en-US" sz="3500">
                  <a:latin typeface="Arial" pitchFamily="34" charset="0"/>
                </a:rPr>
                <a:t>:</a:t>
              </a:r>
            </a:p>
            <a:p>
              <a:pPr eaLnBrk="0" hangingPunct="0">
                <a:spcBef>
                  <a:spcPct val="20000"/>
                </a:spcBef>
              </a:pPr>
              <a:r>
                <a:rPr kumimoji="1" lang="en-US" altLang="en-US" sz="3500">
                  <a:latin typeface="Arial" pitchFamily="34" charset="0"/>
                </a:rPr>
                <a:t>D = M</a:t>
              </a:r>
            </a:p>
            <a:p>
              <a:pPr eaLnBrk="0" hangingPunct="0">
                <a:spcBef>
                  <a:spcPct val="10000"/>
                </a:spcBef>
              </a:pPr>
              <a:r>
                <a:rPr kumimoji="1" lang="en-US" altLang="en-US" sz="3400">
                  <a:latin typeface="Arial" pitchFamily="34" charset="0"/>
                </a:rPr>
                <a:t>       </a:t>
              </a:r>
              <a:r>
                <a:rPr kumimoji="1" lang="en-US" altLang="en-US" sz="3500">
                  <a:latin typeface="Arial" pitchFamily="34" charset="0"/>
                </a:rPr>
                <a:t>V</a:t>
              </a:r>
            </a:p>
          </p:txBody>
        </p:sp>
        <p:sp>
          <p:nvSpPr>
            <p:cNvPr id="509971" name="Line 19"/>
            <p:cNvSpPr>
              <a:spLocks noChangeShapeType="1"/>
            </p:cNvSpPr>
            <p:nvPr/>
          </p:nvSpPr>
          <p:spPr bwMode="auto">
            <a:xfrm>
              <a:off x="2915" y="2486"/>
              <a:ext cx="296" cy="0"/>
            </a:xfrm>
            <a:prstGeom prst="line">
              <a:avLst/>
            </a:prstGeom>
            <a:noFill/>
            <a:ln w="381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09972" name="Group 20"/>
          <p:cNvGrpSpPr>
            <a:grpSpLocks/>
          </p:cNvGrpSpPr>
          <p:nvPr/>
        </p:nvGrpSpPr>
        <p:grpSpPr bwMode="auto">
          <a:xfrm>
            <a:off x="3778250" y="4635500"/>
            <a:ext cx="5365750" cy="1366838"/>
            <a:chOff x="2380" y="2920"/>
            <a:chExt cx="3380" cy="861"/>
          </a:xfrm>
        </p:grpSpPr>
        <p:sp>
          <p:nvSpPr>
            <p:cNvPr id="509973" name="Text Box 21"/>
            <p:cNvSpPr txBox="1">
              <a:spLocks noChangeArrowheads="1"/>
            </p:cNvSpPr>
            <p:nvPr/>
          </p:nvSpPr>
          <p:spPr bwMode="auto">
            <a:xfrm>
              <a:off x="2380" y="2920"/>
              <a:ext cx="3380" cy="8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17597D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hangingPunct="0">
                <a:spcBef>
                  <a:spcPct val="35000"/>
                </a:spcBef>
              </a:pPr>
              <a:r>
                <a:rPr kumimoji="1" lang="en-US" altLang="en-US" sz="3500">
                  <a:latin typeface="Arial" pitchFamily="34" charset="0"/>
                </a:rPr>
                <a:t>D =     620 g</a:t>
              </a:r>
            </a:p>
            <a:p>
              <a:pPr eaLnBrk="0" hangingPunct="0">
                <a:spcBef>
                  <a:spcPct val="30000"/>
                </a:spcBef>
              </a:pPr>
              <a:r>
                <a:rPr kumimoji="1" lang="en-US" altLang="en-US" sz="3500">
                  <a:latin typeface="Arial" pitchFamily="34" charset="0"/>
                </a:rPr>
                <a:t>         753 cm</a:t>
              </a:r>
              <a:r>
                <a:rPr kumimoji="1" lang="en-US" altLang="en-US" sz="3500" baseline="30000">
                  <a:latin typeface="Arial" pitchFamily="34" charset="0"/>
                </a:rPr>
                <a:t>3</a:t>
              </a:r>
              <a:endParaRPr kumimoji="1" lang="en-US" altLang="en-US" sz="3500">
                <a:latin typeface="Arial" pitchFamily="34" charset="0"/>
              </a:endParaRPr>
            </a:p>
          </p:txBody>
        </p:sp>
        <p:sp>
          <p:nvSpPr>
            <p:cNvPr id="509974" name="Line 22"/>
            <p:cNvSpPr>
              <a:spLocks noChangeShapeType="1"/>
            </p:cNvSpPr>
            <p:nvPr/>
          </p:nvSpPr>
          <p:spPr bwMode="auto">
            <a:xfrm>
              <a:off x="3003" y="3353"/>
              <a:ext cx="1199" cy="8"/>
            </a:xfrm>
            <a:prstGeom prst="line">
              <a:avLst/>
            </a:prstGeom>
            <a:noFill/>
            <a:ln w="381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09975" name="Text Box 23"/>
          <p:cNvSpPr txBox="1">
            <a:spLocks noChangeArrowheads="1"/>
          </p:cNvSpPr>
          <p:nvPr/>
        </p:nvSpPr>
        <p:spPr bwMode="auto">
          <a:xfrm>
            <a:off x="3778250" y="6105525"/>
            <a:ext cx="5365750" cy="61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7597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hangingPunct="0">
              <a:spcBef>
                <a:spcPct val="20000"/>
              </a:spcBef>
            </a:pPr>
            <a:r>
              <a:rPr kumimoji="1" lang="en-US" altLang="en-US" sz="3500">
                <a:solidFill>
                  <a:schemeClr val="tx2"/>
                </a:solidFill>
                <a:latin typeface="Arial" pitchFamily="34" charset="0"/>
              </a:rPr>
              <a:t>D = 0.82 g/cm</a:t>
            </a:r>
            <a:r>
              <a:rPr kumimoji="1" lang="en-US" altLang="en-US" sz="3500" baseline="30000">
                <a:solidFill>
                  <a:schemeClr val="tx2"/>
                </a:solidFill>
                <a:latin typeface="Arial" pitchFamily="34" charset="0"/>
              </a:rPr>
              <a:t>3</a:t>
            </a:r>
            <a:endParaRPr kumimoji="1" lang="en-US" altLang="en-US" sz="350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134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9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099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9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099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9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099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9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099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09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9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09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09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9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5099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9957" grpId="0" build="allAtOnce" autoUpdateAnimBg="0"/>
      <p:bldP spid="509968" grpId="0" animBg="1"/>
      <p:bldP spid="509975" grpId="0" build="p" autoUpdateAnimBg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97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8458200" cy="838200"/>
          </a:xfrm>
        </p:spPr>
        <p:txBody>
          <a:bodyPr/>
          <a:lstStyle/>
          <a:p>
            <a:r>
              <a:rPr lang="en-US" altLang="en-US" sz="4000"/>
              <a:t>C. Density Calculations with DA</a:t>
            </a:r>
          </a:p>
        </p:txBody>
      </p:sp>
      <p:sp>
        <p:nvSpPr>
          <p:cNvPr id="5109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1625" y="1524000"/>
            <a:ext cx="8609013" cy="2971800"/>
          </a:xfrm>
        </p:spPr>
        <p:txBody>
          <a:bodyPr/>
          <a:lstStyle/>
          <a:p>
            <a:r>
              <a:rPr lang="en-US" altLang="en-US" b="1"/>
              <a:t>Used when units do not agree</a:t>
            </a:r>
          </a:p>
          <a:p>
            <a:r>
              <a:rPr lang="en-US" altLang="en-US"/>
              <a:t>Conversions must be made </a:t>
            </a:r>
            <a:r>
              <a:rPr lang="en-US" altLang="en-US" b="1" i="1"/>
              <a:t>before</a:t>
            </a:r>
            <a:r>
              <a:rPr lang="en-US" altLang="en-US"/>
              <a:t> using formula</a:t>
            </a:r>
          </a:p>
          <a:p>
            <a:endParaRPr lang="en-US" altLang="en-US" b="1">
              <a:sym typeface="Symbol" pitchFamily="18" charset="2"/>
            </a:endParaRPr>
          </a:p>
        </p:txBody>
      </p:sp>
      <p:grpSp>
        <p:nvGrpSpPr>
          <p:cNvPr id="510980" name="Group 4"/>
          <p:cNvGrpSpPr>
            <a:grpSpLocks/>
          </p:cNvGrpSpPr>
          <p:nvPr/>
        </p:nvGrpSpPr>
        <p:grpSpPr bwMode="auto">
          <a:xfrm>
            <a:off x="1522413" y="3725863"/>
            <a:ext cx="2667000" cy="1819275"/>
            <a:chOff x="672" y="2803"/>
            <a:chExt cx="1680" cy="1146"/>
          </a:xfrm>
        </p:grpSpPr>
        <p:sp>
          <p:nvSpPr>
            <p:cNvPr id="510981" name="AutoShape 5"/>
            <p:cNvSpPr>
              <a:spLocks noChangeArrowheads="1"/>
            </p:cNvSpPr>
            <p:nvPr/>
          </p:nvSpPr>
          <p:spPr bwMode="auto">
            <a:xfrm>
              <a:off x="672" y="2840"/>
              <a:ext cx="1680" cy="1056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cap="sq">
              <a:solidFill>
                <a:schemeClr val="bg2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0982" name="Text Box 6"/>
            <p:cNvSpPr txBox="1">
              <a:spLocks noChangeArrowheads="1"/>
            </p:cNvSpPr>
            <p:nvPr/>
          </p:nvSpPr>
          <p:spPr bwMode="auto">
            <a:xfrm>
              <a:off x="744" y="3109"/>
              <a:ext cx="845" cy="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en-US" sz="5400" b="1">
                  <a:solidFill>
                    <a:schemeClr val="bg2"/>
                  </a:solidFill>
                  <a:latin typeface="Arial" pitchFamily="34" charset="0"/>
                </a:rPr>
                <a:t>D =</a:t>
              </a:r>
              <a:r>
                <a:rPr lang="en-US" altLang="en-US" sz="4800">
                  <a:latin typeface="Arial" pitchFamily="34" charset="0"/>
                </a:rPr>
                <a:t> </a:t>
              </a:r>
            </a:p>
          </p:txBody>
        </p:sp>
        <p:sp>
          <p:nvSpPr>
            <p:cNvPr id="510983" name="Text Box 7"/>
            <p:cNvSpPr txBox="1">
              <a:spLocks noChangeArrowheads="1"/>
            </p:cNvSpPr>
            <p:nvPr/>
          </p:nvSpPr>
          <p:spPr bwMode="auto">
            <a:xfrm>
              <a:off x="1690" y="2803"/>
              <a:ext cx="476" cy="11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en-US" sz="5400" b="1">
                  <a:solidFill>
                    <a:schemeClr val="bg2"/>
                  </a:solidFill>
                  <a:latin typeface="Arial" pitchFamily="34" charset="0"/>
                </a:rPr>
                <a:t>M</a:t>
              </a:r>
            </a:p>
            <a:p>
              <a:pPr algn="ctr" eaLnBrk="0" hangingPunct="0">
                <a:spcBef>
                  <a:spcPct val="10000"/>
                </a:spcBef>
              </a:pPr>
              <a:r>
                <a:rPr lang="en-US" altLang="en-US" sz="5400" b="1">
                  <a:solidFill>
                    <a:schemeClr val="bg2"/>
                  </a:solidFill>
                  <a:latin typeface="Arial" pitchFamily="34" charset="0"/>
                </a:rPr>
                <a:t>V</a:t>
              </a:r>
              <a:endParaRPr lang="en-US" altLang="en-US" sz="4800">
                <a:solidFill>
                  <a:schemeClr val="bg2"/>
                </a:solidFill>
                <a:latin typeface="Arial" pitchFamily="34" charset="0"/>
              </a:endParaRPr>
            </a:p>
          </p:txBody>
        </p:sp>
        <p:sp>
          <p:nvSpPr>
            <p:cNvPr id="510984" name="Line 8"/>
            <p:cNvSpPr>
              <a:spLocks noChangeShapeType="1"/>
            </p:cNvSpPr>
            <p:nvPr/>
          </p:nvSpPr>
          <p:spPr bwMode="auto">
            <a:xfrm>
              <a:off x="1608" y="3379"/>
              <a:ext cx="672" cy="0"/>
            </a:xfrm>
            <a:prstGeom prst="line">
              <a:avLst/>
            </a:prstGeom>
            <a:noFill/>
            <a:ln w="38100" cap="sq">
              <a:solidFill>
                <a:schemeClr val="bg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10985" name="Group 9"/>
          <p:cNvGrpSpPr>
            <a:grpSpLocks/>
          </p:cNvGrpSpPr>
          <p:nvPr/>
        </p:nvGrpSpPr>
        <p:grpSpPr bwMode="auto">
          <a:xfrm>
            <a:off x="5424488" y="3706813"/>
            <a:ext cx="2708275" cy="1819275"/>
            <a:chOff x="672" y="2803"/>
            <a:chExt cx="1706" cy="1146"/>
          </a:xfrm>
        </p:grpSpPr>
        <p:sp>
          <p:nvSpPr>
            <p:cNvPr id="510986" name="AutoShape 10"/>
            <p:cNvSpPr>
              <a:spLocks noChangeArrowheads="1"/>
            </p:cNvSpPr>
            <p:nvPr/>
          </p:nvSpPr>
          <p:spPr bwMode="auto">
            <a:xfrm>
              <a:off x="672" y="2840"/>
              <a:ext cx="1680" cy="1056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cap="sq">
              <a:solidFill>
                <a:schemeClr val="bg2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0987" name="Text Box 11"/>
            <p:cNvSpPr txBox="1">
              <a:spLocks noChangeArrowheads="1"/>
            </p:cNvSpPr>
            <p:nvPr/>
          </p:nvSpPr>
          <p:spPr bwMode="auto">
            <a:xfrm>
              <a:off x="744" y="3109"/>
              <a:ext cx="845" cy="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en-US" sz="5400" b="1">
                  <a:solidFill>
                    <a:schemeClr val="bg2"/>
                  </a:solidFill>
                  <a:latin typeface="Arial" pitchFamily="34" charset="0"/>
                </a:rPr>
                <a:t>D =</a:t>
              </a:r>
              <a:r>
                <a:rPr lang="en-US" altLang="en-US" sz="4800">
                  <a:latin typeface="Arial" pitchFamily="34" charset="0"/>
                </a:rPr>
                <a:t> </a:t>
              </a:r>
            </a:p>
          </p:txBody>
        </p:sp>
        <p:sp>
          <p:nvSpPr>
            <p:cNvPr id="510988" name="Text Box 12"/>
            <p:cNvSpPr txBox="1">
              <a:spLocks noChangeArrowheads="1"/>
            </p:cNvSpPr>
            <p:nvPr/>
          </p:nvSpPr>
          <p:spPr bwMode="auto">
            <a:xfrm>
              <a:off x="1478" y="2803"/>
              <a:ext cx="900" cy="11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en-US" sz="5400" b="1">
                  <a:solidFill>
                    <a:schemeClr val="bg2"/>
                  </a:solidFill>
                  <a:latin typeface="Arial" pitchFamily="34" charset="0"/>
                </a:rPr>
                <a:t>g</a:t>
              </a:r>
            </a:p>
            <a:p>
              <a:pPr algn="ctr" eaLnBrk="0" hangingPunct="0">
                <a:spcBef>
                  <a:spcPct val="10000"/>
                </a:spcBef>
              </a:pPr>
              <a:r>
                <a:rPr lang="en-US" altLang="en-US" sz="5400" b="1">
                  <a:solidFill>
                    <a:schemeClr val="bg2"/>
                  </a:solidFill>
                  <a:latin typeface="Arial" pitchFamily="34" charset="0"/>
                </a:rPr>
                <a:t>cm</a:t>
              </a:r>
              <a:r>
                <a:rPr lang="en-US" altLang="en-US" sz="5400" b="1" baseline="30000">
                  <a:solidFill>
                    <a:schemeClr val="bg2"/>
                  </a:solidFill>
                  <a:latin typeface="Arial" pitchFamily="34" charset="0"/>
                </a:rPr>
                <a:t>3</a:t>
              </a:r>
              <a:endParaRPr lang="en-US" altLang="en-US" sz="4800" baseline="30000">
                <a:solidFill>
                  <a:schemeClr val="bg2"/>
                </a:solidFill>
                <a:latin typeface="Arial" pitchFamily="34" charset="0"/>
              </a:endParaRPr>
            </a:p>
          </p:txBody>
        </p:sp>
        <p:sp>
          <p:nvSpPr>
            <p:cNvPr id="510989" name="Line 13"/>
            <p:cNvSpPr>
              <a:spLocks noChangeShapeType="1"/>
            </p:cNvSpPr>
            <p:nvPr/>
          </p:nvSpPr>
          <p:spPr bwMode="auto">
            <a:xfrm>
              <a:off x="1608" y="3379"/>
              <a:ext cx="672" cy="0"/>
            </a:xfrm>
            <a:prstGeom prst="line">
              <a:avLst/>
            </a:prstGeom>
            <a:noFill/>
            <a:ln w="38100" cap="sq">
              <a:solidFill>
                <a:schemeClr val="bg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64594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0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0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10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10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0979" grpId="0" build="p" bldLvl="2" autoUpdateAnimBg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0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81000" y="1524000"/>
            <a:ext cx="8382000" cy="1128713"/>
          </a:xfrm>
        </p:spPr>
        <p:txBody>
          <a:bodyPr lIns="92075" tIns="46038" rIns="92075" bIns="46038"/>
          <a:lstStyle/>
          <a:p>
            <a:pPr marL="457200" indent="-457200"/>
            <a:r>
              <a:rPr lang="en-US" altLang="en-US" b="1"/>
              <a:t>You have 3.10 pounds of gold.  Find its volume in cm</a:t>
            </a:r>
            <a:r>
              <a:rPr lang="en-US" altLang="en-US" b="1" baseline="30000"/>
              <a:t>3</a:t>
            </a:r>
            <a:r>
              <a:rPr lang="en-US" altLang="en-US" b="1"/>
              <a:t> if the density of gold is 19.3 g/cm</a:t>
            </a:r>
            <a:r>
              <a:rPr lang="en-US" altLang="en-US" b="1" baseline="30000"/>
              <a:t>3</a:t>
            </a:r>
            <a:r>
              <a:rPr lang="en-US" altLang="en-US" b="1"/>
              <a:t>.</a:t>
            </a:r>
            <a:endParaRPr lang="en-US" altLang="en-US"/>
          </a:p>
        </p:txBody>
      </p:sp>
      <p:grpSp>
        <p:nvGrpSpPr>
          <p:cNvPr id="156676" name="Group 4"/>
          <p:cNvGrpSpPr>
            <a:grpSpLocks/>
          </p:cNvGrpSpPr>
          <p:nvPr/>
        </p:nvGrpSpPr>
        <p:grpSpPr bwMode="auto">
          <a:xfrm>
            <a:off x="165100" y="3192463"/>
            <a:ext cx="8828088" cy="641350"/>
            <a:chOff x="64" y="2075"/>
            <a:chExt cx="5561" cy="404"/>
          </a:xfrm>
        </p:grpSpPr>
        <p:sp>
          <p:nvSpPr>
            <p:cNvPr id="512004" name="Text Box 5"/>
            <p:cNvSpPr txBox="1">
              <a:spLocks noChangeArrowheads="1"/>
            </p:cNvSpPr>
            <p:nvPr/>
          </p:nvSpPr>
          <p:spPr bwMode="auto">
            <a:xfrm>
              <a:off x="64" y="2075"/>
              <a:ext cx="372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/>
              <a:r>
                <a:rPr lang="en-US" altLang="en-US" sz="3600" b="1">
                  <a:solidFill>
                    <a:schemeClr val="bg1"/>
                  </a:solidFill>
                  <a:latin typeface="Arial" pitchFamily="34" charset="0"/>
                </a:rPr>
                <a:t>lb</a:t>
              </a:r>
            </a:p>
          </p:txBody>
        </p:sp>
        <p:sp>
          <p:nvSpPr>
            <p:cNvPr id="512005" name="Text Box 6"/>
            <p:cNvSpPr txBox="1">
              <a:spLocks noChangeArrowheads="1"/>
            </p:cNvSpPr>
            <p:nvPr/>
          </p:nvSpPr>
          <p:spPr bwMode="auto">
            <a:xfrm>
              <a:off x="4986" y="2075"/>
              <a:ext cx="639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/>
              <a:r>
                <a:rPr lang="en-US" altLang="en-US" sz="3600" b="1">
                  <a:solidFill>
                    <a:schemeClr val="bg1"/>
                  </a:solidFill>
                  <a:latin typeface="Arial" pitchFamily="34" charset="0"/>
                </a:rPr>
                <a:t>cm</a:t>
              </a:r>
              <a:r>
                <a:rPr lang="en-US" altLang="en-US" sz="3600" b="1" baseline="30000">
                  <a:solidFill>
                    <a:schemeClr val="bg1"/>
                  </a:solidFill>
                  <a:latin typeface="Arial" pitchFamily="34" charset="0"/>
                </a:rPr>
                <a:t>3</a:t>
              </a:r>
              <a:endParaRPr lang="en-US" altLang="en-US" sz="3600">
                <a:solidFill>
                  <a:schemeClr val="bg1"/>
                </a:solidFill>
                <a:latin typeface="Arial" pitchFamily="34" charset="0"/>
              </a:endParaRPr>
            </a:p>
          </p:txBody>
        </p:sp>
      </p:grpSp>
      <p:sp>
        <p:nvSpPr>
          <p:cNvPr id="156679" name="Rectangle 7"/>
          <p:cNvSpPr>
            <a:spLocks noChangeArrowheads="1"/>
          </p:cNvSpPr>
          <p:nvPr/>
        </p:nvSpPr>
        <p:spPr bwMode="auto">
          <a:xfrm>
            <a:off x="63500" y="4170363"/>
            <a:ext cx="2179638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buClr>
                <a:schemeClr val="tx2"/>
              </a:buClr>
              <a:buSzPct val="90000"/>
              <a:buFont typeface="Wingdings" pitchFamily="2" charset="2"/>
              <a:buNone/>
            </a:pPr>
            <a:r>
              <a:rPr kumimoji="1" lang="en-US" altLang="en-US" sz="3800">
                <a:latin typeface="Arial" pitchFamily="34" charset="0"/>
              </a:rPr>
              <a:t>3.10 lb</a:t>
            </a:r>
          </a:p>
        </p:txBody>
      </p:sp>
      <p:sp>
        <p:nvSpPr>
          <p:cNvPr id="156680" name="Line 8"/>
          <p:cNvSpPr>
            <a:spLocks noChangeShapeType="1"/>
          </p:cNvSpPr>
          <p:nvPr/>
        </p:nvSpPr>
        <p:spPr bwMode="auto">
          <a:xfrm>
            <a:off x="188913" y="4897438"/>
            <a:ext cx="631348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6681" name="Line 9"/>
          <p:cNvSpPr>
            <a:spLocks noChangeShapeType="1"/>
          </p:cNvSpPr>
          <p:nvPr/>
        </p:nvSpPr>
        <p:spPr bwMode="auto">
          <a:xfrm>
            <a:off x="1639888" y="4076700"/>
            <a:ext cx="0" cy="16414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6682" name="Rectangle 10"/>
          <p:cNvSpPr>
            <a:spLocks noChangeArrowheads="1"/>
          </p:cNvSpPr>
          <p:nvPr/>
        </p:nvSpPr>
        <p:spPr bwMode="auto">
          <a:xfrm>
            <a:off x="1258888" y="4167188"/>
            <a:ext cx="2060575" cy="161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buClr>
                <a:schemeClr val="tx2"/>
              </a:buClr>
              <a:buSzPct val="90000"/>
              <a:buFont typeface="Wingdings" pitchFamily="2" charset="2"/>
              <a:buNone/>
            </a:pPr>
            <a:r>
              <a:rPr kumimoji="1" lang="en-US" altLang="en-US" sz="3800">
                <a:latin typeface="Arial" pitchFamily="34" charset="0"/>
              </a:rPr>
              <a:t>1 kg</a:t>
            </a:r>
          </a:p>
          <a:p>
            <a:pPr algn="ctr">
              <a:spcBef>
                <a:spcPct val="30000"/>
              </a:spcBef>
              <a:buClr>
                <a:schemeClr val="tx2"/>
              </a:buClr>
              <a:buSzPct val="90000"/>
              <a:buFont typeface="Wingdings" pitchFamily="2" charset="2"/>
              <a:buNone/>
            </a:pPr>
            <a:r>
              <a:rPr kumimoji="1" lang="en-US" altLang="en-US" sz="3800">
                <a:latin typeface="Arial" pitchFamily="34" charset="0"/>
              </a:rPr>
              <a:t>2.2 lb</a:t>
            </a:r>
          </a:p>
        </p:txBody>
      </p:sp>
      <p:sp>
        <p:nvSpPr>
          <p:cNvPr id="156683" name="Rectangle 11"/>
          <p:cNvSpPr>
            <a:spLocks noChangeArrowheads="1"/>
          </p:cNvSpPr>
          <p:nvPr/>
        </p:nvSpPr>
        <p:spPr bwMode="auto">
          <a:xfrm>
            <a:off x="6564313" y="4533900"/>
            <a:ext cx="2579687" cy="72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buClr>
                <a:schemeClr val="tx2"/>
              </a:buClr>
              <a:buSzPct val="90000"/>
              <a:buFont typeface="Wingdings" pitchFamily="2" charset="2"/>
              <a:buNone/>
            </a:pPr>
            <a:r>
              <a:rPr kumimoji="1" lang="en-US" altLang="en-US" sz="3800" b="1">
                <a:latin typeface="Arial" pitchFamily="34" charset="0"/>
              </a:rPr>
              <a:t>= 73.0 cm</a:t>
            </a:r>
            <a:r>
              <a:rPr kumimoji="1" lang="en-US" altLang="en-US" sz="3800" b="1" baseline="30000">
                <a:latin typeface="Arial" pitchFamily="34" charset="0"/>
              </a:rPr>
              <a:t>3</a:t>
            </a:r>
            <a:endParaRPr kumimoji="1" lang="en-US" altLang="en-US" sz="3800" b="1">
              <a:latin typeface="Arial" pitchFamily="34" charset="0"/>
            </a:endParaRPr>
          </a:p>
        </p:txBody>
      </p:sp>
      <p:sp>
        <p:nvSpPr>
          <p:cNvPr id="156684" name="Line 12"/>
          <p:cNvSpPr>
            <a:spLocks noChangeShapeType="1"/>
          </p:cNvSpPr>
          <p:nvPr/>
        </p:nvSpPr>
        <p:spPr bwMode="auto">
          <a:xfrm>
            <a:off x="3051175" y="4076700"/>
            <a:ext cx="0" cy="16414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6685" name="Rectangle 13"/>
          <p:cNvSpPr>
            <a:spLocks noChangeArrowheads="1"/>
          </p:cNvSpPr>
          <p:nvPr/>
        </p:nvSpPr>
        <p:spPr bwMode="auto">
          <a:xfrm>
            <a:off x="2828925" y="4167188"/>
            <a:ext cx="2060575" cy="161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buClr>
                <a:schemeClr val="tx2"/>
              </a:buClr>
              <a:buSzPct val="90000"/>
              <a:buFont typeface="Wingdings" pitchFamily="2" charset="2"/>
              <a:buNone/>
            </a:pPr>
            <a:r>
              <a:rPr kumimoji="1" lang="en-US" altLang="en-US" sz="3800">
                <a:latin typeface="Arial" pitchFamily="34" charset="0"/>
              </a:rPr>
              <a:t>1000 g</a:t>
            </a:r>
          </a:p>
          <a:p>
            <a:pPr algn="ctr">
              <a:spcBef>
                <a:spcPct val="30000"/>
              </a:spcBef>
              <a:buClr>
                <a:schemeClr val="tx2"/>
              </a:buClr>
              <a:buSzPct val="90000"/>
              <a:buFont typeface="Wingdings" pitchFamily="2" charset="2"/>
              <a:buNone/>
            </a:pPr>
            <a:r>
              <a:rPr kumimoji="1" lang="en-US" altLang="en-US" sz="3800">
                <a:latin typeface="Arial" pitchFamily="34" charset="0"/>
              </a:rPr>
              <a:t>1 kg</a:t>
            </a:r>
          </a:p>
        </p:txBody>
      </p:sp>
      <p:grpSp>
        <p:nvGrpSpPr>
          <p:cNvPr id="156686" name="Group 14"/>
          <p:cNvGrpSpPr>
            <a:grpSpLocks/>
          </p:cNvGrpSpPr>
          <p:nvPr/>
        </p:nvGrpSpPr>
        <p:grpSpPr bwMode="auto">
          <a:xfrm>
            <a:off x="877888" y="4348163"/>
            <a:ext cx="1946275" cy="1144587"/>
            <a:chOff x="553" y="2739"/>
            <a:chExt cx="1226" cy="721"/>
          </a:xfrm>
        </p:grpSpPr>
        <p:sp>
          <p:nvSpPr>
            <p:cNvPr id="512014" name="Line 15"/>
            <p:cNvSpPr>
              <a:spLocks noChangeShapeType="1"/>
            </p:cNvSpPr>
            <p:nvPr/>
          </p:nvSpPr>
          <p:spPr bwMode="auto">
            <a:xfrm flipH="1">
              <a:off x="553" y="2739"/>
              <a:ext cx="301" cy="235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2015" name="Line 16"/>
            <p:cNvSpPr>
              <a:spLocks noChangeShapeType="1"/>
            </p:cNvSpPr>
            <p:nvPr/>
          </p:nvSpPr>
          <p:spPr bwMode="auto">
            <a:xfrm flipH="1">
              <a:off x="1478" y="3225"/>
              <a:ext cx="301" cy="235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56689" name="Group 17"/>
          <p:cNvGrpSpPr>
            <a:grpSpLocks/>
          </p:cNvGrpSpPr>
          <p:nvPr/>
        </p:nvGrpSpPr>
        <p:grpSpPr bwMode="auto">
          <a:xfrm>
            <a:off x="2300288" y="4319588"/>
            <a:ext cx="2132012" cy="1133475"/>
            <a:chOff x="1359" y="2721"/>
            <a:chExt cx="1343" cy="714"/>
          </a:xfrm>
        </p:grpSpPr>
        <p:sp>
          <p:nvSpPr>
            <p:cNvPr id="512017" name="Line 18"/>
            <p:cNvSpPr>
              <a:spLocks noChangeShapeType="1"/>
            </p:cNvSpPr>
            <p:nvPr/>
          </p:nvSpPr>
          <p:spPr bwMode="auto">
            <a:xfrm flipH="1">
              <a:off x="1359" y="2721"/>
              <a:ext cx="301" cy="235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2018" name="Line 19"/>
            <p:cNvSpPr>
              <a:spLocks noChangeShapeType="1"/>
            </p:cNvSpPr>
            <p:nvPr/>
          </p:nvSpPr>
          <p:spPr bwMode="auto">
            <a:xfrm flipH="1">
              <a:off x="2401" y="3200"/>
              <a:ext cx="301" cy="235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56692" name="Line 20"/>
          <p:cNvSpPr>
            <a:spLocks noChangeShapeType="1"/>
          </p:cNvSpPr>
          <p:nvPr/>
        </p:nvSpPr>
        <p:spPr bwMode="auto">
          <a:xfrm>
            <a:off x="4945063" y="4073525"/>
            <a:ext cx="0" cy="16414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6693" name="Rectangle 21"/>
          <p:cNvSpPr>
            <a:spLocks noChangeArrowheads="1"/>
          </p:cNvSpPr>
          <p:nvPr/>
        </p:nvSpPr>
        <p:spPr bwMode="auto">
          <a:xfrm>
            <a:off x="4638675" y="4164013"/>
            <a:ext cx="2060575" cy="161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buClr>
                <a:schemeClr val="tx2"/>
              </a:buClr>
              <a:buSzPct val="90000"/>
              <a:buFont typeface="Wingdings" pitchFamily="2" charset="2"/>
              <a:buNone/>
            </a:pPr>
            <a:r>
              <a:rPr kumimoji="1" lang="en-US" altLang="en-US" sz="3800">
                <a:latin typeface="Arial" pitchFamily="34" charset="0"/>
              </a:rPr>
              <a:t>1 cm</a:t>
            </a:r>
            <a:r>
              <a:rPr kumimoji="1" lang="en-US" altLang="en-US" sz="3800" baseline="30000">
                <a:latin typeface="Arial" pitchFamily="34" charset="0"/>
              </a:rPr>
              <a:t>3</a:t>
            </a:r>
            <a:endParaRPr kumimoji="1" lang="en-US" altLang="en-US" sz="3800">
              <a:latin typeface="Arial" pitchFamily="34" charset="0"/>
            </a:endParaRPr>
          </a:p>
          <a:p>
            <a:pPr algn="ctr">
              <a:spcBef>
                <a:spcPct val="30000"/>
              </a:spcBef>
              <a:buClr>
                <a:schemeClr val="tx2"/>
              </a:buClr>
              <a:buSzPct val="90000"/>
              <a:buFont typeface="Wingdings" pitchFamily="2" charset="2"/>
              <a:buNone/>
            </a:pPr>
            <a:r>
              <a:rPr kumimoji="1" lang="en-US" altLang="en-US" sz="3800">
                <a:latin typeface="Arial" pitchFamily="34" charset="0"/>
              </a:rPr>
              <a:t>19.3 g</a:t>
            </a:r>
          </a:p>
        </p:txBody>
      </p:sp>
      <p:grpSp>
        <p:nvGrpSpPr>
          <p:cNvPr id="156694" name="Group 22"/>
          <p:cNvGrpSpPr>
            <a:grpSpLocks/>
          </p:cNvGrpSpPr>
          <p:nvPr/>
        </p:nvGrpSpPr>
        <p:grpSpPr bwMode="auto">
          <a:xfrm>
            <a:off x="4227513" y="4368800"/>
            <a:ext cx="2211387" cy="1144588"/>
            <a:chOff x="2663" y="2752"/>
            <a:chExt cx="1393" cy="721"/>
          </a:xfrm>
        </p:grpSpPr>
        <p:sp>
          <p:nvSpPr>
            <p:cNvPr id="512022" name="Line 23"/>
            <p:cNvSpPr>
              <a:spLocks noChangeShapeType="1"/>
            </p:cNvSpPr>
            <p:nvPr/>
          </p:nvSpPr>
          <p:spPr bwMode="auto">
            <a:xfrm flipH="1">
              <a:off x="2663" y="2752"/>
              <a:ext cx="301" cy="235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2023" name="Line 24"/>
            <p:cNvSpPr>
              <a:spLocks noChangeShapeType="1"/>
            </p:cNvSpPr>
            <p:nvPr/>
          </p:nvSpPr>
          <p:spPr bwMode="auto">
            <a:xfrm flipH="1">
              <a:off x="3755" y="3238"/>
              <a:ext cx="301" cy="235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12024" name="Rectangle 26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292100"/>
            <a:ext cx="8458200" cy="838200"/>
          </a:xfrm>
        </p:spPr>
        <p:txBody>
          <a:bodyPr lIns="92075" tIns="46038" rIns="92075" bIns="46038" anchor="b"/>
          <a:lstStyle/>
          <a:p>
            <a:r>
              <a:rPr lang="en-US" altLang="en-US" sz="4000"/>
              <a:t>C. Density Calculations with DA</a:t>
            </a:r>
          </a:p>
        </p:txBody>
      </p:sp>
      <p:pic>
        <p:nvPicPr>
          <p:cNvPr id="512025" name="Picture 27" descr="j028056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048000"/>
            <a:ext cx="1500188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4382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6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6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6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6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56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6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56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56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6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56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56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6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56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79" grpId="0" autoUpdateAnimBg="0"/>
      <p:bldP spid="156680" grpId="0" animBg="1"/>
      <p:bldP spid="156681" grpId="0" animBg="1"/>
      <p:bldP spid="156682" grpId="0" autoUpdateAnimBg="0"/>
      <p:bldP spid="156683" grpId="0" autoUpdateAnimBg="0"/>
      <p:bldP spid="156684" grpId="0" animBg="1"/>
      <p:bldP spid="156685" grpId="0" autoUpdateAnimBg="0"/>
      <p:bldP spid="156692" grpId="0" animBg="1"/>
      <p:bldP spid="156693" grpId="0" autoUpdateAnimBg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2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81000" y="1524000"/>
            <a:ext cx="7034213" cy="1128713"/>
          </a:xfrm>
        </p:spPr>
        <p:txBody>
          <a:bodyPr lIns="92075" tIns="46038" rIns="92075" bIns="46038"/>
          <a:lstStyle/>
          <a:p>
            <a:pPr marL="457200" indent="-457200"/>
            <a:r>
              <a:rPr lang="en-US" altLang="en-US" b="1"/>
              <a:t>You have 0.500 L of water.  Find its mass in ounces if the density of water is 1.00 g/cm</a:t>
            </a:r>
            <a:r>
              <a:rPr lang="en-US" altLang="en-US" b="1" baseline="30000"/>
              <a:t>3</a:t>
            </a:r>
            <a:r>
              <a:rPr lang="en-US" altLang="en-US" b="1"/>
              <a:t>.</a:t>
            </a:r>
            <a:endParaRPr lang="en-US" altLang="en-US"/>
          </a:p>
        </p:txBody>
      </p:sp>
      <p:grpSp>
        <p:nvGrpSpPr>
          <p:cNvPr id="156676" name="Group 4"/>
          <p:cNvGrpSpPr>
            <a:grpSpLocks/>
          </p:cNvGrpSpPr>
          <p:nvPr/>
        </p:nvGrpSpPr>
        <p:grpSpPr bwMode="auto">
          <a:xfrm>
            <a:off x="228600" y="3473450"/>
            <a:ext cx="8602663" cy="641350"/>
            <a:chOff x="104" y="2075"/>
            <a:chExt cx="5419" cy="404"/>
          </a:xfrm>
        </p:grpSpPr>
        <p:sp>
          <p:nvSpPr>
            <p:cNvPr id="513028" name="Text Box 5"/>
            <p:cNvSpPr txBox="1">
              <a:spLocks noChangeArrowheads="1"/>
            </p:cNvSpPr>
            <p:nvPr/>
          </p:nvSpPr>
          <p:spPr bwMode="auto">
            <a:xfrm>
              <a:off x="104" y="2075"/>
              <a:ext cx="292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/>
              <a:r>
                <a:rPr lang="en-US" altLang="en-US" sz="3600" b="1">
                  <a:solidFill>
                    <a:schemeClr val="bg1"/>
                  </a:solidFill>
                  <a:latin typeface="Arial" pitchFamily="34" charset="0"/>
                </a:rPr>
                <a:t>L</a:t>
              </a:r>
            </a:p>
          </p:txBody>
        </p:sp>
        <p:sp>
          <p:nvSpPr>
            <p:cNvPr id="513029" name="Text Box 6"/>
            <p:cNvSpPr txBox="1">
              <a:spLocks noChangeArrowheads="1"/>
            </p:cNvSpPr>
            <p:nvPr/>
          </p:nvSpPr>
          <p:spPr bwMode="auto">
            <a:xfrm>
              <a:off x="5087" y="2075"/>
              <a:ext cx="436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/>
              <a:r>
                <a:rPr lang="en-US" altLang="en-US" sz="3600" b="1">
                  <a:solidFill>
                    <a:schemeClr val="bg1"/>
                  </a:solidFill>
                  <a:latin typeface="Arial" pitchFamily="34" charset="0"/>
                </a:rPr>
                <a:t>oz</a:t>
              </a:r>
              <a:endParaRPr lang="en-US" altLang="en-US" sz="3600">
                <a:solidFill>
                  <a:schemeClr val="bg1"/>
                </a:solidFill>
                <a:latin typeface="Arial" pitchFamily="34" charset="0"/>
              </a:endParaRPr>
            </a:p>
          </p:txBody>
        </p:sp>
      </p:grpSp>
      <p:sp>
        <p:nvSpPr>
          <p:cNvPr id="156679" name="Rectangle 7"/>
          <p:cNvSpPr>
            <a:spLocks noChangeArrowheads="1"/>
          </p:cNvSpPr>
          <p:nvPr/>
        </p:nvSpPr>
        <p:spPr bwMode="auto">
          <a:xfrm>
            <a:off x="0" y="4170363"/>
            <a:ext cx="2179638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buClr>
                <a:schemeClr val="tx2"/>
              </a:buClr>
              <a:buSzPct val="90000"/>
              <a:buFont typeface="Wingdings" pitchFamily="2" charset="2"/>
              <a:buNone/>
            </a:pPr>
            <a:r>
              <a:rPr kumimoji="1" lang="en-US" altLang="en-US" sz="3000">
                <a:latin typeface="Arial" pitchFamily="34" charset="0"/>
              </a:rPr>
              <a:t>0.500 L</a:t>
            </a:r>
          </a:p>
        </p:txBody>
      </p:sp>
      <p:sp>
        <p:nvSpPr>
          <p:cNvPr id="156680" name="Line 8"/>
          <p:cNvSpPr>
            <a:spLocks noChangeShapeType="1"/>
          </p:cNvSpPr>
          <p:nvPr/>
        </p:nvSpPr>
        <p:spPr bwMode="auto">
          <a:xfrm>
            <a:off x="188913" y="4897438"/>
            <a:ext cx="895508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6681" name="Line 9"/>
          <p:cNvSpPr>
            <a:spLocks noChangeShapeType="1"/>
          </p:cNvSpPr>
          <p:nvPr/>
        </p:nvSpPr>
        <p:spPr bwMode="auto">
          <a:xfrm>
            <a:off x="1417638" y="4076700"/>
            <a:ext cx="0" cy="16414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6682" name="Rectangle 10"/>
          <p:cNvSpPr>
            <a:spLocks noChangeArrowheads="1"/>
          </p:cNvSpPr>
          <p:nvPr/>
        </p:nvSpPr>
        <p:spPr bwMode="auto">
          <a:xfrm>
            <a:off x="1195388" y="4214813"/>
            <a:ext cx="2060575" cy="161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buClr>
                <a:schemeClr val="tx2"/>
              </a:buClr>
              <a:buSzPct val="90000"/>
              <a:buFont typeface="Wingdings" pitchFamily="2" charset="2"/>
              <a:buNone/>
            </a:pPr>
            <a:r>
              <a:rPr kumimoji="1" lang="en-US" altLang="en-US" sz="3000">
                <a:latin typeface="Arial" pitchFamily="34" charset="0"/>
              </a:rPr>
              <a:t>1000 mL</a:t>
            </a:r>
          </a:p>
          <a:p>
            <a:pPr algn="ctr">
              <a:spcBef>
                <a:spcPct val="30000"/>
              </a:spcBef>
              <a:buClr>
                <a:schemeClr val="tx2"/>
              </a:buClr>
              <a:buSzPct val="90000"/>
              <a:buFont typeface="Wingdings" pitchFamily="2" charset="2"/>
              <a:buNone/>
            </a:pPr>
            <a:r>
              <a:rPr kumimoji="1" lang="en-US" altLang="en-US" sz="3000">
                <a:latin typeface="Arial" pitchFamily="34" charset="0"/>
              </a:rPr>
              <a:t>1L</a:t>
            </a:r>
          </a:p>
        </p:txBody>
      </p:sp>
      <p:sp>
        <p:nvSpPr>
          <p:cNvPr id="156683" name="Rectangle 11"/>
          <p:cNvSpPr>
            <a:spLocks noChangeArrowheads="1"/>
          </p:cNvSpPr>
          <p:nvPr/>
        </p:nvSpPr>
        <p:spPr bwMode="auto">
          <a:xfrm>
            <a:off x="4430713" y="6132513"/>
            <a:ext cx="2579687" cy="72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buClr>
                <a:schemeClr val="tx2"/>
              </a:buClr>
              <a:buSzPct val="90000"/>
              <a:buFont typeface="Wingdings" pitchFamily="2" charset="2"/>
              <a:buNone/>
            </a:pPr>
            <a:r>
              <a:rPr kumimoji="1" lang="en-US" altLang="en-US" sz="3800" b="1">
                <a:latin typeface="Arial" pitchFamily="34" charset="0"/>
              </a:rPr>
              <a:t>= 17.6 oz</a:t>
            </a:r>
          </a:p>
        </p:txBody>
      </p:sp>
      <p:sp>
        <p:nvSpPr>
          <p:cNvPr id="156684" name="Line 12"/>
          <p:cNvSpPr>
            <a:spLocks noChangeShapeType="1"/>
          </p:cNvSpPr>
          <p:nvPr/>
        </p:nvSpPr>
        <p:spPr bwMode="auto">
          <a:xfrm>
            <a:off x="3067050" y="4076700"/>
            <a:ext cx="0" cy="16414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6692" name="Line 20"/>
          <p:cNvSpPr>
            <a:spLocks noChangeShapeType="1"/>
          </p:cNvSpPr>
          <p:nvPr/>
        </p:nvSpPr>
        <p:spPr bwMode="auto">
          <a:xfrm>
            <a:off x="4262438" y="4073525"/>
            <a:ext cx="0" cy="16414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6693" name="Rectangle 21"/>
          <p:cNvSpPr>
            <a:spLocks noChangeArrowheads="1"/>
          </p:cNvSpPr>
          <p:nvPr/>
        </p:nvSpPr>
        <p:spPr bwMode="auto">
          <a:xfrm>
            <a:off x="3797300" y="4227513"/>
            <a:ext cx="2060575" cy="161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lnSpc>
                <a:spcPct val="120000"/>
              </a:lnSpc>
              <a:buClr>
                <a:schemeClr val="tx2"/>
              </a:buClr>
              <a:buSzPct val="90000"/>
              <a:buFont typeface="Wingdings" pitchFamily="2" charset="2"/>
              <a:buNone/>
            </a:pPr>
            <a:r>
              <a:rPr kumimoji="1" lang="en-US" altLang="en-US" sz="3000">
                <a:latin typeface="Arial" pitchFamily="34" charset="0"/>
              </a:rPr>
              <a:t>1.00g</a:t>
            </a:r>
          </a:p>
          <a:p>
            <a:pPr algn="ctr">
              <a:lnSpc>
                <a:spcPct val="120000"/>
              </a:lnSpc>
              <a:buClr>
                <a:schemeClr val="tx2"/>
              </a:buClr>
              <a:buSzPct val="90000"/>
              <a:buFont typeface="Wingdings" pitchFamily="2" charset="2"/>
              <a:buNone/>
            </a:pPr>
            <a:r>
              <a:rPr kumimoji="1" lang="en-US" altLang="en-US" sz="3000">
                <a:latin typeface="Arial" pitchFamily="34" charset="0"/>
              </a:rPr>
              <a:t>1 cm</a:t>
            </a:r>
            <a:r>
              <a:rPr kumimoji="1" lang="en-US" altLang="en-US" sz="3000" baseline="30000">
                <a:latin typeface="Arial" pitchFamily="34" charset="0"/>
              </a:rPr>
              <a:t>3</a:t>
            </a:r>
            <a:endParaRPr kumimoji="1" lang="en-US" altLang="en-US" sz="3000">
              <a:latin typeface="Arial" pitchFamily="34" charset="0"/>
            </a:endParaRPr>
          </a:p>
        </p:txBody>
      </p:sp>
      <p:sp>
        <p:nvSpPr>
          <p:cNvPr id="513038" name="Rectangle 26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533400"/>
            <a:ext cx="8701088" cy="838200"/>
          </a:xfrm>
        </p:spPr>
        <p:txBody>
          <a:bodyPr lIns="92075" tIns="46038" rIns="92075" bIns="46038" anchor="b"/>
          <a:lstStyle/>
          <a:p>
            <a:r>
              <a:rPr lang="en-US" altLang="en-US"/>
              <a:t>C. Density Calculations with DA</a:t>
            </a:r>
          </a:p>
        </p:txBody>
      </p:sp>
      <p:pic>
        <p:nvPicPr>
          <p:cNvPr id="513039" name="Picture 15" descr="MP900321111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0150" y="1473200"/>
            <a:ext cx="1330325" cy="1863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21"/>
          <p:cNvSpPr>
            <a:spLocks noChangeArrowheads="1"/>
          </p:cNvSpPr>
          <p:nvPr/>
        </p:nvSpPr>
        <p:spPr bwMode="auto">
          <a:xfrm>
            <a:off x="3016250" y="4248150"/>
            <a:ext cx="1314450" cy="161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buClr>
                <a:schemeClr val="tx2"/>
              </a:buClr>
              <a:buSzPct val="90000"/>
              <a:buFont typeface="Wingdings" pitchFamily="2" charset="2"/>
              <a:buNone/>
            </a:pPr>
            <a:r>
              <a:rPr kumimoji="1" lang="en-US" altLang="en-US" sz="3000">
                <a:latin typeface="Arial" pitchFamily="34" charset="0"/>
              </a:rPr>
              <a:t>1 cm</a:t>
            </a:r>
            <a:r>
              <a:rPr kumimoji="1" lang="en-US" altLang="en-US" sz="3000" baseline="30000">
                <a:latin typeface="Arial" pitchFamily="34" charset="0"/>
              </a:rPr>
              <a:t>3</a:t>
            </a:r>
            <a:endParaRPr kumimoji="1" lang="en-US" altLang="en-US" sz="3000">
              <a:latin typeface="Arial" pitchFamily="34" charset="0"/>
            </a:endParaRPr>
          </a:p>
          <a:p>
            <a:pPr algn="ctr">
              <a:spcBef>
                <a:spcPct val="30000"/>
              </a:spcBef>
              <a:buClr>
                <a:schemeClr val="tx2"/>
              </a:buClr>
              <a:buSzPct val="90000"/>
              <a:buFont typeface="Wingdings" pitchFamily="2" charset="2"/>
              <a:buNone/>
            </a:pPr>
            <a:r>
              <a:rPr kumimoji="1" lang="en-US" altLang="en-US" sz="3000">
                <a:latin typeface="Arial" pitchFamily="34" charset="0"/>
              </a:rPr>
              <a:t>1 mL</a:t>
            </a:r>
          </a:p>
        </p:txBody>
      </p:sp>
      <p:sp>
        <p:nvSpPr>
          <p:cNvPr id="3" name="Line 9"/>
          <p:cNvSpPr>
            <a:spLocks noChangeShapeType="1"/>
          </p:cNvSpPr>
          <p:nvPr/>
        </p:nvSpPr>
        <p:spPr bwMode="auto">
          <a:xfrm>
            <a:off x="5410200" y="4057650"/>
            <a:ext cx="0" cy="16414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" name="Rectangle 21"/>
          <p:cNvSpPr>
            <a:spLocks noChangeArrowheads="1"/>
          </p:cNvSpPr>
          <p:nvPr/>
        </p:nvSpPr>
        <p:spPr bwMode="auto">
          <a:xfrm>
            <a:off x="5054600" y="4225925"/>
            <a:ext cx="2060575" cy="161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lnSpc>
                <a:spcPct val="120000"/>
              </a:lnSpc>
              <a:buClr>
                <a:schemeClr val="tx2"/>
              </a:buClr>
              <a:buSzPct val="90000"/>
              <a:buFont typeface="Wingdings" pitchFamily="2" charset="2"/>
              <a:buNone/>
            </a:pPr>
            <a:r>
              <a:rPr kumimoji="1" lang="en-US" altLang="en-US" sz="3000">
                <a:latin typeface="Arial" pitchFamily="34" charset="0"/>
              </a:rPr>
              <a:t>1 kg</a:t>
            </a:r>
          </a:p>
          <a:p>
            <a:pPr algn="ctr">
              <a:lnSpc>
                <a:spcPct val="120000"/>
              </a:lnSpc>
              <a:buClr>
                <a:schemeClr val="tx2"/>
              </a:buClr>
              <a:buSzPct val="90000"/>
              <a:buFont typeface="Wingdings" pitchFamily="2" charset="2"/>
              <a:buNone/>
            </a:pPr>
            <a:r>
              <a:rPr kumimoji="1" lang="en-US" altLang="en-US" sz="3000">
                <a:latin typeface="Arial" pitchFamily="34" charset="0"/>
              </a:rPr>
              <a:t>1000 g</a:t>
            </a:r>
          </a:p>
        </p:txBody>
      </p:sp>
      <p:sp>
        <p:nvSpPr>
          <p:cNvPr id="5" name="Line 9"/>
          <p:cNvSpPr>
            <a:spLocks noChangeShapeType="1"/>
          </p:cNvSpPr>
          <p:nvPr/>
        </p:nvSpPr>
        <p:spPr bwMode="auto">
          <a:xfrm>
            <a:off x="6750050" y="4071938"/>
            <a:ext cx="0" cy="16414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Line 9"/>
          <p:cNvSpPr>
            <a:spLocks noChangeShapeType="1"/>
          </p:cNvSpPr>
          <p:nvPr/>
        </p:nvSpPr>
        <p:spPr bwMode="auto">
          <a:xfrm>
            <a:off x="8018463" y="4103688"/>
            <a:ext cx="0" cy="16414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Rectangle 21"/>
          <p:cNvSpPr>
            <a:spLocks noChangeArrowheads="1"/>
          </p:cNvSpPr>
          <p:nvPr/>
        </p:nvSpPr>
        <p:spPr bwMode="auto">
          <a:xfrm>
            <a:off x="7891463" y="4294188"/>
            <a:ext cx="1284287" cy="161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lnSpc>
                <a:spcPct val="120000"/>
              </a:lnSpc>
              <a:buClr>
                <a:schemeClr val="tx2"/>
              </a:buClr>
              <a:buSzPct val="90000"/>
              <a:buFont typeface="Wingdings" pitchFamily="2" charset="2"/>
              <a:buNone/>
            </a:pPr>
            <a:r>
              <a:rPr kumimoji="1" lang="en-US" altLang="en-US" sz="3000">
                <a:latin typeface="Arial" pitchFamily="34" charset="0"/>
              </a:rPr>
              <a:t>16 oz</a:t>
            </a:r>
          </a:p>
          <a:p>
            <a:pPr algn="ctr">
              <a:lnSpc>
                <a:spcPct val="120000"/>
              </a:lnSpc>
              <a:buClr>
                <a:schemeClr val="tx2"/>
              </a:buClr>
              <a:buSzPct val="90000"/>
              <a:buFont typeface="Wingdings" pitchFamily="2" charset="2"/>
              <a:buNone/>
            </a:pPr>
            <a:r>
              <a:rPr kumimoji="1" lang="en-US" altLang="en-US" sz="3000">
                <a:latin typeface="Arial" pitchFamily="34" charset="0"/>
              </a:rPr>
              <a:t>1lb</a:t>
            </a:r>
          </a:p>
        </p:txBody>
      </p:sp>
      <p:sp>
        <p:nvSpPr>
          <p:cNvPr id="8" name="Rectangle 21"/>
          <p:cNvSpPr>
            <a:spLocks noChangeArrowheads="1"/>
          </p:cNvSpPr>
          <p:nvPr/>
        </p:nvSpPr>
        <p:spPr bwMode="auto">
          <a:xfrm>
            <a:off x="6634163" y="4275138"/>
            <a:ext cx="1557337" cy="161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lnSpc>
                <a:spcPct val="120000"/>
              </a:lnSpc>
              <a:buClr>
                <a:schemeClr val="tx2"/>
              </a:buClr>
              <a:buSzPct val="90000"/>
              <a:buFont typeface="Wingdings" pitchFamily="2" charset="2"/>
              <a:buNone/>
            </a:pPr>
            <a:r>
              <a:rPr kumimoji="1" lang="en-US" altLang="en-US" sz="3000">
                <a:latin typeface="Arial" pitchFamily="34" charset="0"/>
              </a:rPr>
              <a:t>2.2 lbs</a:t>
            </a:r>
          </a:p>
          <a:p>
            <a:pPr algn="ctr">
              <a:lnSpc>
                <a:spcPct val="120000"/>
              </a:lnSpc>
              <a:buClr>
                <a:schemeClr val="tx2"/>
              </a:buClr>
              <a:buSzPct val="90000"/>
              <a:buFont typeface="Wingdings" pitchFamily="2" charset="2"/>
              <a:buNone/>
            </a:pPr>
            <a:r>
              <a:rPr kumimoji="1" lang="en-US" altLang="en-US" sz="3000">
                <a:latin typeface="Arial" pitchFamily="34" charset="0"/>
              </a:rPr>
              <a:t>1kg</a:t>
            </a:r>
          </a:p>
        </p:txBody>
      </p:sp>
      <p:grpSp>
        <p:nvGrpSpPr>
          <p:cNvPr id="513047" name="Group 23"/>
          <p:cNvGrpSpPr>
            <a:grpSpLocks/>
          </p:cNvGrpSpPr>
          <p:nvPr/>
        </p:nvGrpSpPr>
        <p:grpSpPr bwMode="auto">
          <a:xfrm>
            <a:off x="1112838" y="4297363"/>
            <a:ext cx="1385887" cy="1006475"/>
            <a:chOff x="701" y="2707"/>
            <a:chExt cx="873" cy="634"/>
          </a:xfrm>
        </p:grpSpPr>
        <p:sp>
          <p:nvSpPr>
            <p:cNvPr id="513048" name="Line 24"/>
            <p:cNvSpPr>
              <a:spLocks noChangeShapeType="1"/>
            </p:cNvSpPr>
            <p:nvPr/>
          </p:nvSpPr>
          <p:spPr bwMode="auto">
            <a:xfrm flipH="1">
              <a:off x="701" y="2707"/>
              <a:ext cx="211" cy="231"/>
            </a:xfrm>
            <a:prstGeom prst="line">
              <a:avLst/>
            </a:prstGeom>
            <a:noFill/>
            <a:ln w="25400" cap="sq">
              <a:solidFill>
                <a:srgbClr val="FF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49" name="Line 25"/>
            <p:cNvSpPr>
              <a:spLocks noChangeShapeType="1"/>
            </p:cNvSpPr>
            <p:nvPr/>
          </p:nvSpPr>
          <p:spPr bwMode="auto">
            <a:xfrm flipH="1">
              <a:off x="1363" y="3110"/>
              <a:ext cx="211" cy="231"/>
            </a:xfrm>
            <a:prstGeom prst="line">
              <a:avLst/>
            </a:prstGeom>
            <a:noFill/>
            <a:ln w="25400" cap="sq">
              <a:solidFill>
                <a:srgbClr val="FF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3050" name="Group 26"/>
          <p:cNvGrpSpPr>
            <a:grpSpLocks/>
          </p:cNvGrpSpPr>
          <p:nvPr/>
        </p:nvGrpSpPr>
        <p:grpSpPr bwMode="auto">
          <a:xfrm>
            <a:off x="2498725" y="4373563"/>
            <a:ext cx="1385888" cy="1006475"/>
            <a:chOff x="701" y="2707"/>
            <a:chExt cx="873" cy="634"/>
          </a:xfrm>
        </p:grpSpPr>
        <p:sp>
          <p:nvSpPr>
            <p:cNvPr id="513051" name="Line 27"/>
            <p:cNvSpPr>
              <a:spLocks noChangeShapeType="1"/>
            </p:cNvSpPr>
            <p:nvPr/>
          </p:nvSpPr>
          <p:spPr bwMode="auto">
            <a:xfrm flipH="1">
              <a:off x="701" y="2707"/>
              <a:ext cx="211" cy="231"/>
            </a:xfrm>
            <a:prstGeom prst="line">
              <a:avLst/>
            </a:prstGeom>
            <a:noFill/>
            <a:ln w="25400" cap="sq">
              <a:solidFill>
                <a:srgbClr val="FF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52" name="Line 28"/>
            <p:cNvSpPr>
              <a:spLocks noChangeShapeType="1"/>
            </p:cNvSpPr>
            <p:nvPr/>
          </p:nvSpPr>
          <p:spPr bwMode="auto">
            <a:xfrm flipH="1">
              <a:off x="1363" y="3110"/>
              <a:ext cx="211" cy="231"/>
            </a:xfrm>
            <a:prstGeom prst="line">
              <a:avLst/>
            </a:prstGeom>
            <a:noFill/>
            <a:ln w="25400" cap="sq">
              <a:solidFill>
                <a:srgbClr val="FF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3053" name="Group 29"/>
          <p:cNvGrpSpPr>
            <a:grpSpLocks/>
          </p:cNvGrpSpPr>
          <p:nvPr/>
        </p:nvGrpSpPr>
        <p:grpSpPr bwMode="auto">
          <a:xfrm>
            <a:off x="3703638" y="4389438"/>
            <a:ext cx="1385887" cy="1006475"/>
            <a:chOff x="701" y="2707"/>
            <a:chExt cx="873" cy="634"/>
          </a:xfrm>
        </p:grpSpPr>
        <p:sp>
          <p:nvSpPr>
            <p:cNvPr id="513054" name="Line 30"/>
            <p:cNvSpPr>
              <a:spLocks noChangeShapeType="1"/>
            </p:cNvSpPr>
            <p:nvPr/>
          </p:nvSpPr>
          <p:spPr bwMode="auto">
            <a:xfrm flipH="1">
              <a:off x="701" y="2707"/>
              <a:ext cx="211" cy="231"/>
            </a:xfrm>
            <a:prstGeom prst="line">
              <a:avLst/>
            </a:prstGeom>
            <a:noFill/>
            <a:ln w="25400" cap="sq">
              <a:solidFill>
                <a:srgbClr val="FF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55" name="Line 31"/>
            <p:cNvSpPr>
              <a:spLocks noChangeShapeType="1"/>
            </p:cNvSpPr>
            <p:nvPr/>
          </p:nvSpPr>
          <p:spPr bwMode="auto">
            <a:xfrm flipH="1">
              <a:off x="1363" y="3110"/>
              <a:ext cx="211" cy="231"/>
            </a:xfrm>
            <a:prstGeom prst="line">
              <a:avLst/>
            </a:prstGeom>
            <a:noFill/>
            <a:ln w="25400" cap="sq">
              <a:solidFill>
                <a:srgbClr val="FF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3056" name="Group 32"/>
          <p:cNvGrpSpPr>
            <a:grpSpLocks/>
          </p:cNvGrpSpPr>
          <p:nvPr/>
        </p:nvGrpSpPr>
        <p:grpSpPr bwMode="auto">
          <a:xfrm>
            <a:off x="4708525" y="4433888"/>
            <a:ext cx="1965325" cy="1006475"/>
            <a:chOff x="701" y="2707"/>
            <a:chExt cx="873" cy="634"/>
          </a:xfrm>
        </p:grpSpPr>
        <p:sp>
          <p:nvSpPr>
            <p:cNvPr id="513057" name="Line 33"/>
            <p:cNvSpPr>
              <a:spLocks noChangeShapeType="1"/>
            </p:cNvSpPr>
            <p:nvPr/>
          </p:nvSpPr>
          <p:spPr bwMode="auto">
            <a:xfrm flipH="1">
              <a:off x="701" y="2707"/>
              <a:ext cx="211" cy="231"/>
            </a:xfrm>
            <a:prstGeom prst="line">
              <a:avLst/>
            </a:prstGeom>
            <a:noFill/>
            <a:ln w="25400" cap="sq">
              <a:solidFill>
                <a:srgbClr val="FF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58" name="Line 34"/>
            <p:cNvSpPr>
              <a:spLocks noChangeShapeType="1"/>
            </p:cNvSpPr>
            <p:nvPr/>
          </p:nvSpPr>
          <p:spPr bwMode="auto">
            <a:xfrm flipH="1">
              <a:off x="1363" y="3110"/>
              <a:ext cx="211" cy="231"/>
            </a:xfrm>
            <a:prstGeom prst="line">
              <a:avLst/>
            </a:prstGeom>
            <a:noFill/>
            <a:ln w="25400" cap="sq">
              <a:solidFill>
                <a:srgbClr val="FF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3059" name="Group 35"/>
          <p:cNvGrpSpPr>
            <a:grpSpLocks/>
          </p:cNvGrpSpPr>
          <p:nvPr/>
        </p:nvGrpSpPr>
        <p:grpSpPr bwMode="auto">
          <a:xfrm>
            <a:off x="6157913" y="4421188"/>
            <a:ext cx="1385887" cy="1006475"/>
            <a:chOff x="701" y="2707"/>
            <a:chExt cx="873" cy="634"/>
          </a:xfrm>
        </p:grpSpPr>
        <p:sp>
          <p:nvSpPr>
            <p:cNvPr id="513060" name="Line 36"/>
            <p:cNvSpPr>
              <a:spLocks noChangeShapeType="1"/>
            </p:cNvSpPr>
            <p:nvPr/>
          </p:nvSpPr>
          <p:spPr bwMode="auto">
            <a:xfrm flipH="1">
              <a:off x="701" y="2707"/>
              <a:ext cx="211" cy="231"/>
            </a:xfrm>
            <a:prstGeom prst="line">
              <a:avLst/>
            </a:prstGeom>
            <a:noFill/>
            <a:ln w="25400" cap="sq">
              <a:solidFill>
                <a:srgbClr val="FF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61" name="Line 37"/>
            <p:cNvSpPr>
              <a:spLocks noChangeShapeType="1"/>
            </p:cNvSpPr>
            <p:nvPr/>
          </p:nvSpPr>
          <p:spPr bwMode="auto">
            <a:xfrm flipH="1">
              <a:off x="1363" y="3110"/>
              <a:ext cx="211" cy="231"/>
            </a:xfrm>
            <a:prstGeom prst="line">
              <a:avLst/>
            </a:prstGeom>
            <a:noFill/>
            <a:ln w="25400" cap="sq">
              <a:solidFill>
                <a:srgbClr val="FF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3062" name="Group 38"/>
          <p:cNvGrpSpPr>
            <a:grpSpLocks/>
          </p:cNvGrpSpPr>
          <p:nvPr/>
        </p:nvGrpSpPr>
        <p:grpSpPr bwMode="auto">
          <a:xfrm>
            <a:off x="7483475" y="4479925"/>
            <a:ext cx="1385888" cy="1006475"/>
            <a:chOff x="701" y="2707"/>
            <a:chExt cx="873" cy="634"/>
          </a:xfrm>
        </p:grpSpPr>
        <p:sp>
          <p:nvSpPr>
            <p:cNvPr id="513063" name="Line 39"/>
            <p:cNvSpPr>
              <a:spLocks noChangeShapeType="1"/>
            </p:cNvSpPr>
            <p:nvPr/>
          </p:nvSpPr>
          <p:spPr bwMode="auto">
            <a:xfrm flipH="1">
              <a:off x="701" y="2707"/>
              <a:ext cx="211" cy="231"/>
            </a:xfrm>
            <a:prstGeom prst="line">
              <a:avLst/>
            </a:prstGeom>
            <a:noFill/>
            <a:ln w="25400" cap="sq">
              <a:solidFill>
                <a:srgbClr val="FF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64" name="Line 40"/>
            <p:cNvSpPr>
              <a:spLocks noChangeShapeType="1"/>
            </p:cNvSpPr>
            <p:nvPr/>
          </p:nvSpPr>
          <p:spPr bwMode="auto">
            <a:xfrm flipH="1">
              <a:off x="1363" y="3110"/>
              <a:ext cx="211" cy="231"/>
            </a:xfrm>
            <a:prstGeom prst="line">
              <a:avLst/>
            </a:prstGeom>
            <a:noFill/>
            <a:ln w="25400" cap="sq">
              <a:solidFill>
                <a:srgbClr val="FF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02582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6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6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6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6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56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13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56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513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56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56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13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513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513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513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56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79" grpId="0" autoUpdateAnimBg="0"/>
      <p:bldP spid="156680" grpId="0" animBg="1"/>
      <p:bldP spid="156681" grpId="0" animBg="1"/>
      <p:bldP spid="156682" grpId="0" autoUpdateAnimBg="0"/>
      <p:bldP spid="156683" grpId="0" autoUpdateAnimBg="0"/>
      <p:bldP spid="156684" grpId="0" animBg="1"/>
      <p:bldP spid="156692" grpId="0" animBg="1"/>
      <p:bldP spid="156693" grpId="0" autoUpdateAnimBg="0"/>
      <p:bldP spid="2" grpId="0" autoUpdateAnimBg="0"/>
      <p:bldP spid="3" grpId="0" animBg="1"/>
      <p:bldP spid="4" grpId="0" autoUpdateAnimBg="0"/>
      <p:bldP spid="5" grpId="0" animBg="1"/>
      <p:bldP spid="6" grpId="0" animBg="1"/>
      <p:bldP spid="7" grpId="0" autoUpdateAnimBg="0"/>
      <p:bldP spid="8" grpId="0" autoUpdateAnimBg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I threw a plastic ball in the pool for my dog to fetch. The mass of the ball was 125 grams.</a:t>
            </a:r>
          </a:p>
          <a:p>
            <a:r>
              <a:rPr lang="en-US" altLang="en-US"/>
              <a:t>What must the volume be to have a density of 0.500 g/mL. ( I want it to float of course!)</a:t>
            </a:r>
          </a:p>
        </p:txBody>
      </p:sp>
    </p:spTree>
    <p:extLst>
      <p:ext uri="{BB962C8B-B14F-4D97-AF65-F5344CB8AC3E}">
        <p14:creationId xmlns:p14="http://schemas.microsoft.com/office/powerpoint/2010/main" val="1872518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22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A little aluminum boat (mass of 14.50 g) has a volume of 450.00 cm3. The boat is place in a small pool of water and carefully filled with pennies. If each penny has a mass of 2.50 g, how many pennies can be added to the boat before it sinks?</a:t>
            </a:r>
          </a:p>
        </p:txBody>
      </p:sp>
    </p:spTree>
    <p:extLst>
      <p:ext uri="{BB962C8B-B14F-4D97-AF65-F5344CB8AC3E}">
        <p14:creationId xmlns:p14="http://schemas.microsoft.com/office/powerpoint/2010/main" val="14419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mtClean="0"/>
              <a:t>Matter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mtClean="0"/>
              <a:t>Matter is defined as anything that has mass and takes up space.</a:t>
            </a:r>
          </a:p>
          <a:p>
            <a:pPr eaLnBrk="1" hangingPunct="1">
              <a:defRPr/>
            </a:pPr>
            <a:r>
              <a:rPr lang="en-US" altLang="en-US" smtClean="0"/>
              <a:t>Volume is the amount of space matter occupies.</a:t>
            </a:r>
          </a:p>
          <a:p>
            <a:pPr eaLnBrk="1" hangingPunct="1">
              <a:defRPr/>
            </a:pPr>
            <a:r>
              <a:rPr lang="en-US" altLang="en-US" smtClean="0"/>
              <a:t>The smallest building block of matter is the atom.</a:t>
            </a:r>
          </a:p>
          <a:p>
            <a:pPr eaLnBrk="1" hangingPunct="1">
              <a:defRPr/>
            </a:pPr>
            <a:endParaRPr lang="en-US" altLang="en-US" smtClean="0"/>
          </a:p>
        </p:txBody>
      </p:sp>
      <p:pic>
        <p:nvPicPr>
          <p:cNvPr id="5124" name="Picture 5" descr="220px-Stylised_Lithium_Ato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9638" y="4724400"/>
            <a:ext cx="1884362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621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mtClean="0"/>
              <a:t>States of Matter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 eaLnBrk="1" hangingPunct="1">
              <a:defRPr/>
            </a:pPr>
            <a:r>
              <a:rPr lang="en-US" altLang="en-US" b="1" dirty="0" smtClean="0"/>
              <a:t>Solid</a:t>
            </a:r>
            <a:r>
              <a:rPr lang="en-US" altLang="en-US" dirty="0" smtClean="0"/>
              <a:t>- definite volume and definite shape; vibrate at fixed points</a:t>
            </a:r>
          </a:p>
          <a:p>
            <a:pPr eaLnBrk="1" hangingPunct="1">
              <a:defRPr/>
            </a:pPr>
            <a:r>
              <a:rPr lang="en-US" altLang="en-US" b="1" dirty="0" smtClean="0"/>
              <a:t>Liquid</a:t>
            </a:r>
            <a:r>
              <a:rPr lang="en-US" altLang="en-US" dirty="0" smtClean="0"/>
              <a:t>- has a definite volume but an indefinite shape; particles can move past one another and will take the shape of its container</a:t>
            </a:r>
          </a:p>
        </p:txBody>
      </p:sp>
      <p:sp>
        <p:nvSpPr>
          <p:cNvPr id="11269" name="Rectangle 5"/>
          <p:cNvSpPr>
            <a:spLocks noGrp="1" noChangeArrowheads="1"/>
          </p:cNvSpPr>
          <p:nvPr>
            <p:ph sz="half" idx="2"/>
          </p:nvPr>
        </p:nvSpPr>
        <p:spPr>
          <a:xfrm>
            <a:off x="4419600" y="1524000"/>
            <a:ext cx="3657600" cy="4590288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altLang="en-US" b="1" dirty="0" smtClean="0"/>
              <a:t>Gas</a:t>
            </a:r>
            <a:r>
              <a:rPr lang="en-US" altLang="en-US" dirty="0" smtClean="0"/>
              <a:t>- Neither a definite volume nor a definite shape; particles move rapidly and will take the shape of its container</a:t>
            </a:r>
          </a:p>
          <a:p>
            <a:pPr eaLnBrk="1" hangingPunct="1">
              <a:defRPr/>
            </a:pPr>
            <a:r>
              <a:rPr lang="en-US" altLang="en-US" b="1" dirty="0" smtClean="0"/>
              <a:t>Plasma</a:t>
            </a:r>
            <a:r>
              <a:rPr lang="en-US" altLang="en-US" dirty="0" smtClean="0"/>
              <a:t>- high temperature state in which atoms lose electrons (Sun and stars)</a:t>
            </a:r>
          </a:p>
        </p:txBody>
      </p:sp>
    </p:spTree>
    <p:extLst>
      <p:ext uri="{BB962C8B-B14F-4D97-AF65-F5344CB8AC3E}">
        <p14:creationId xmlns:p14="http://schemas.microsoft.com/office/powerpoint/2010/main" val="1591949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build="p"/>
      <p:bldP spid="11269" grpId="0" build="p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altLang="en-US" smtClean="0"/>
          </a:p>
        </p:txBody>
      </p:sp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altLang="en-US" smtClean="0"/>
          </a:p>
        </p:txBody>
      </p:sp>
      <p:pic>
        <p:nvPicPr>
          <p:cNvPr id="7172" name="Picture 5" descr="Particles-in-collision_full_size_landscap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9482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mtClean="0"/>
              <a:t>Pure Substances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2800" b="1" dirty="0" smtClean="0"/>
              <a:t>Element</a:t>
            </a:r>
            <a:r>
              <a:rPr lang="en-US" altLang="en-US" sz="2800" dirty="0" smtClean="0"/>
              <a:t>- The simplest type of a pure substance made of only one kind of atom.  The smallest particle of an element is an atom</a:t>
            </a:r>
            <a:r>
              <a:rPr lang="en-US" altLang="en-US" sz="2800" dirty="0" smtClean="0"/>
              <a:t>.</a:t>
            </a:r>
          </a:p>
          <a:p>
            <a:pPr marL="114300" indent="0" eaLnBrk="1" hangingPunct="1">
              <a:buNone/>
              <a:defRPr/>
            </a:pPr>
            <a:r>
              <a:rPr lang="en-US" altLang="en-US" sz="2800" dirty="0" smtClean="0"/>
              <a:t>	</a:t>
            </a:r>
            <a:r>
              <a:rPr lang="en-US" altLang="en-US" sz="2800" b="1" dirty="0" smtClean="0"/>
              <a:t>Elements are list on the periodic table</a:t>
            </a:r>
            <a:endParaRPr lang="en-US" altLang="en-US" sz="2800" b="1" dirty="0" smtClean="0"/>
          </a:p>
          <a:p>
            <a:pPr eaLnBrk="1" hangingPunct="1">
              <a:defRPr/>
            </a:pPr>
            <a:r>
              <a:rPr lang="en-US" altLang="en-US" sz="2800" b="1" dirty="0" smtClean="0"/>
              <a:t>Compounds</a:t>
            </a:r>
            <a:r>
              <a:rPr lang="en-US" altLang="en-US" sz="2800" dirty="0" smtClean="0"/>
              <a:t>- Pure substances that are made of two or more elements that are chemically bonded.  Examples are sugar, carbon dioxide, ammonia, baking soda, and vinegar.</a:t>
            </a:r>
          </a:p>
        </p:txBody>
      </p:sp>
    </p:spTree>
    <p:extLst>
      <p:ext uri="{BB962C8B-B14F-4D97-AF65-F5344CB8AC3E}">
        <p14:creationId xmlns:p14="http://schemas.microsoft.com/office/powerpoint/2010/main" val="3829986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Significant figures in measurements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DC49B-56A7-4E89-A940-1C1010DB9D5D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486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Identify the following as an Element or Compound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Na</a:t>
            </a:r>
          </a:p>
          <a:p>
            <a:r>
              <a:rPr lang="en-US" sz="3200" dirty="0" smtClean="0"/>
              <a:t>MgO</a:t>
            </a:r>
            <a:r>
              <a:rPr lang="en-US" sz="3200" baseline="-25000" dirty="0" smtClean="0"/>
              <a:t>2</a:t>
            </a:r>
            <a:endParaRPr lang="en-US" sz="3200" dirty="0" smtClean="0"/>
          </a:p>
          <a:p>
            <a:r>
              <a:rPr lang="en-US" sz="3200" dirty="0" smtClean="0"/>
              <a:t>As</a:t>
            </a:r>
          </a:p>
          <a:p>
            <a:r>
              <a:rPr lang="en-US" sz="3200" dirty="0" smtClean="0"/>
              <a:t>Cl</a:t>
            </a:r>
            <a:r>
              <a:rPr lang="en-US" sz="3200" baseline="-25000" dirty="0" smtClean="0"/>
              <a:t>2</a:t>
            </a:r>
            <a:endParaRPr lang="en-US" sz="3200" dirty="0" smtClean="0"/>
          </a:p>
          <a:p>
            <a:r>
              <a:rPr lang="en-US" sz="3200" dirty="0" smtClean="0"/>
              <a:t>H</a:t>
            </a:r>
            <a:r>
              <a:rPr lang="en-US" sz="3200" baseline="-25000" dirty="0" smtClean="0"/>
              <a:t>2</a:t>
            </a:r>
            <a:r>
              <a:rPr lang="en-US" sz="3200" dirty="0" smtClean="0"/>
              <a:t>O</a:t>
            </a:r>
          </a:p>
          <a:p>
            <a:r>
              <a:rPr lang="en-US" sz="3200" dirty="0" smtClean="0"/>
              <a:t>Fe(NO</a:t>
            </a:r>
            <a:r>
              <a:rPr lang="en-US" sz="3200" baseline="-25000" dirty="0" smtClean="0"/>
              <a:t>3</a:t>
            </a:r>
            <a:r>
              <a:rPr lang="en-US" sz="3200" dirty="0" smtClean="0"/>
              <a:t>)</a:t>
            </a:r>
            <a:r>
              <a:rPr lang="en-US" sz="3200" baseline="-25000" dirty="0" smtClean="0"/>
              <a:t>2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DC49B-56A7-4E89-A940-1C1010DB9D5D}" type="slidenum">
              <a:rPr lang="en-US" smtClean="0"/>
              <a:t>70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286000" y="1676400"/>
            <a:ext cx="304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Elements</a:t>
            </a:r>
            <a:endParaRPr lang="en-US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438400" y="2667000"/>
            <a:ext cx="304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Elements</a:t>
            </a:r>
            <a:endParaRPr lang="en-US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438400" y="2177849"/>
            <a:ext cx="304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Compound</a:t>
            </a:r>
            <a:endParaRPr lang="en-US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438400" y="3352800"/>
            <a:ext cx="304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Elements</a:t>
            </a:r>
            <a:endParaRPr lang="en-US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514600" y="3962400"/>
            <a:ext cx="304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Compound</a:t>
            </a:r>
            <a:endParaRPr lang="en-US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590800" y="4572000"/>
            <a:ext cx="304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Compound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900253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mtClean="0"/>
              <a:t>Compounds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en-US" sz="2800" smtClean="0"/>
              <a:t>Compounds can be broken down into simpler substances while elements cannot. Heat and electricity are often used to break apart compounds.</a:t>
            </a:r>
          </a:p>
          <a:p>
            <a:pPr eaLnBrk="1" hangingPunct="1">
              <a:defRPr/>
            </a:pPr>
            <a:r>
              <a:rPr lang="en-US" altLang="en-US" sz="2800" smtClean="0"/>
              <a:t>The properties of a compound are very different from the elements that make up the compound. Ex.- Salt is a compound made from sodium ( a silvery metal) and chlorine ( a greenish poisonous gas)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altLang="en-US" sz="2800" smtClean="0"/>
          </a:p>
        </p:txBody>
      </p:sp>
    </p:spTree>
    <p:extLst>
      <p:ext uri="{BB962C8B-B14F-4D97-AF65-F5344CB8AC3E}">
        <p14:creationId xmlns:p14="http://schemas.microsoft.com/office/powerpoint/2010/main" val="572121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mtClean="0"/>
              <a:t>Compounds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en-US" sz="2800" smtClean="0"/>
              <a:t>The smallest particle of a compound is a molecule.  Molecules of a compound are all alike.  Water in the ocean is like water that comes from the faucet.</a:t>
            </a:r>
          </a:p>
          <a:p>
            <a:pPr eaLnBrk="1" hangingPunct="1">
              <a:defRPr/>
            </a:pPr>
            <a:r>
              <a:rPr lang="en-US" altLang="en-US" sz="2800" smtClean="0"/>
              <a:t>Atoms are represented by symbols and molecules are represented by formulas.</a:t>
            </a:r>
          </a:p>
          <a:p>
            <a:pPr eaLnBrk="1" hangingPunct="1">
              <a:defRPr/>
            </a:pPr>
            <a:r>
              <a:rPr lang="en-US" altLang="en-US" sz="2800" smtClean="0"/>
              <a:t>Every element and compound has chemical properties that are used for classification.</a:t>
            </a:r>
          </a:p>
        </p:txBody>
      </p:sp>
    </p:spTree>
    <p:extLst>
      <p:ext uri="{BB962C8B-B14F-4D97-AF65-F5344CB8AC3E}">
        <p14:creationId xmlns:p14="http://schemas.microsoft.com/office/powerpoint/2010/main" val="1210850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mtClean="0"/>
              <a:t>Classifying Matter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altLang="en-US" sz="3600" dirty="0" smtClean="0"/>
              <a:t>Matter is classified into one of two groups: Pure Substances or Mixtures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sz="3600" b="1" dirty="0" smtClean="0"/>
              <a:t>Pure substances </a:t>
            </a:r>
            <a:r>
              <a:rPr lang="en-US" altLang="en-US" sz="3600" dirty="0" smtClean="0"/>
              <a:t>include compounds and elements and they have a definite composition.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sz="3600" b="1" dirty="0" smtClean="0"/>
              <a:t>Mixtures</a:t>
            </a:r>
            <a:r>
              <a:rPr lang="en-US" altLang="en-US" sz="3600" dirty="0" smtClean="0"/>
              <a:t> contain more than one substance; therefore, the composition varies.</a:t>
            </a:r>
          </a:p>
        </p:txBody>
      </p:sp>
    </p:spTree>
    <p:extLst>
      <p:ext uri="{BB962C8B-B14F-4D97-AF65-F5344CB8AC3E}">
        <p14:creationId xmlns:p14="http://schemas.microsoft.com/office/powerpoint/2010/main" val="584998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uild="p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altLang="en-US" smtClean="0"/>
          </a:p>
        </p:txBody>
      </p:sp>
      <p:sp>
        <p:nvSpPr>
          <p:cNvPr id="512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altLang="en-US" smtClean="0"/>
          </a:p>
        </p:txBody>
      </p:sp>
      <p:pic>
        <p:nvPicPr>
          <p:cNvPr id="15364" name="Picture 5" descr="=Picture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7296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mtClean="0"/>
              <a:t>Mixtures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n-US" altLang="en-US" sz="2800" dirty="0" smtClean="0"/>
              <a:t>A mixture is a blend of two or more kinds of matter which retains its own identity and properties.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en-US" sz="2800" dirty="0" smtClean="0"/>
              <a:t>Mixtures </a:t>
            </a:r>
            <a:r>
              <a:rPr lang="en-US" altLang="en-US" sz="2800" dirty="0" smtClean="0"/>
              <a:t>that </a:t>
            </a:r>
            <a:r>
              <a:rPr lang="en-US" altLang="en-US" sz="2800" dirty="0" smtClean="0"/>
              <a:t>have a uniform composition are called </a:t>
            </a:r>
            <a:r>
              <a:rPr lang="en-US" altLang="en-US" sz="2800" b="1" dirty="0" smtClean="0"/>
              <a:t>homogeneous</a:t>
            </a:r>
            <a:r>
              <a:rPr lang="en-US" altLang="en-US" sz="2800" dirty="0" smtClean="0"/>
              <a:t> mixtures or solutions.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en-US" sz="2800" dirty="0" smtClean="0"/>
              <a:t>Mixtures that </a:t>
            </a:r>
            <a:r>
              <a:rPr lang="en-US" altLang="en-US" sz="2800" u="sng" dirty="0" smtClean="0"/>
              <a:t>do not </a:t>
            </a:r>
            <a:r>
              <a:rPr lang="en-US" altLang="en-US" sz="2800" dirty="0" smtClean="0"/>
              <a:t>have uniform compositions are called </a:t>
            </a:r>
            <a:r>
              <a:rPr lang="en-US" altLang="en-US" sz="2800" b="1" dirty="0" smtClean="0"/>
              <a:t>heterogeneous</a:t>
            </a:r>
            <a:r>
              <a:rPr lang="en-US" altLang="en-US" sz="2800" dirty="0" smtClean="0"/>
              <a:t> mixtures.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en-US" sz="2800" dirty="0" smtClean="0"/>
              <a:t>In Chemistry, the amount of substance present in a mixture is referred to by percent by mass of the substance.</a:t>
            </a:r>
          </a:p>
        </p:txBody>
      </p:sp>
    </p:spTree>
    <p:extLst>
      <p:ext uri="{BB962C8B-B14F-4D97-AF65-F5344CB8AC3E}">
        <p14:creationId xmlns:p14="http://schemas.microsoft.com/office/powerpoint/2010/main" val="1801909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uild="p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altLang="en-US" smtClean="0"/>
          </a:p>
        </p:txBody>
      </p:sp>
      <p:sp>
        <p:nvSpPr>
          <p:cNvPr id="522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altLang="en-US" smtClean="0"/>
          </a:p>
        </p:txBody>
      </p:sp>
      <p:pic>
        <p:nvPicPr>
          <p:cNvPr id="17412" name="Picture 5" descr="cherry%2Bkoolaid%2B%2B7x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81400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7" descr="2006020823323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32275"/>
            <a:ext cx="3505200" cy="262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9" descr="heterogeneous%20mixture%20pic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4000500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Picture 11" descr="dressi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250" y="1752600"/>
            <a:ext cx="3333750" cy="250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6" name="Picture 13" descr="VLC193_Colloid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0"/>
            <a:ext cx="3276600" cy="245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3284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mtClean="0"/>
              <a:t>Properties</a:t>
            </a:r>
          </a:p>
        </p:txBody>
      </p:sp>
      <p:sp>
        <p:nvSpPr>
          <p:cNvPr id="10245" name="Rectangle 5"/>
          <p:cNvSpPr>
            <a:spLocks noGrp="1" noChangeArrowheads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altLang="en-US" smtClean="0"/>
              <a:t>Physical properties can be observed without changing the identity of the substance.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en-US" smtClean="0"/>
              <a:t>Melting Point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en-US" smtClean="0"/>
              <a:t>Boiling Point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en-US" smtClean="0"/>
              <a:t>Freezing Point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en-US" smtClean="0"/>
              <a:t>Color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en-US" smtClean="0"/>
              <a:t>Mass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altLang="en-US" dirty="0" smtClean="0"/>
              <a:t>Chemical Properties can be observed when new substances are produced.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en-US" dirty="0" smtClean="0"/>
              <a:t>Ability to Burn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en-US" dirty="0" smtClean="0"/>
              <a:t>Ability to Tarnish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en-US" dirty="0" smtClean="0"/>
              <a:t>Ability to Rust</a:t>
            </a:r>
          </a:p>
        </p:txBody>
      </p:sp>
    </p:spTree>
    <p:extLst>
      <p:ext uri="{BB962C8B-B14F-4D97-AF65-F5344CB8AC3E}">
        <p14:creationId xmlns:p14="http://schemas.microsoft.com/office/powerpoint/2010/main" val="222269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2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2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2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2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build="p"/>
      <p:bldP spid="10246" grpId="0" build="p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mtClean="0"/>
              <a:t>Types of Physical Properties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533400" y="1981200"/>
            <a:ext cx="4038600" cy="41148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b="1" dirty="0" smtClean="0"/>
              <a:t>Extensive</a:t>
            </a:r>
            <a:r>
              <a:rPr lang="en-US" altLang="en-US" dirty="0" smtClean="0"/>
              <a:t> properties depend on the amount of matter present.</a:t>
            </a:r>
          </a:p>
          <a:p>
            <a:pPr lvl="1" eaLnBrk="1" hangingPunct="1">
              <a:defRPr/>
            </a:pPr>
            <a:r>
              <a:rPr lang="en-US" altLang="en-US" dirty="0" smtClean="0"/>
              <a:t>Volume</a:t>
            </a:r>
          </a:p>
          <a:p>
            <a:pPr lvl="1" eaLnBrk="1" hangingPunct="1">
              <a:defRPr/>
            </a:pPr>
            <a:r>
              <a:rPr lang="en-US" altLang="en-US" dirty="0" smtClean="0"/>
              <a:t>Mass</a:t>
            </a:r>
          </a:p>
          <a:p>
            <a:pPr lvl="1" eaLnBrk="1" hangingPunct="1">
              <a:defRPr/>
            </a:pPr>
            <a:r>
              <a:rPr lang="en-US" altLang="en-US" dirty="0" smtClean="0"/>
              <a:t>Amount of Energy</a:t>
            </a:r>
          </a:p>
          <a:p>
            <a:pPr lvl="1" eaLnBrk="1" hangingPunct="1">
              <a:defRPr/>
            </a:pPr>
            <a:endParaRPr lang="en-US" altLang="en-US" dirty="0" smtClean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b="1" dirty="0" smtClean="0"/>
              <a:t>Intensive</a:t>
            </a:r>
            <a:r>
              <a:rPr lang="en-US" altLang="en-US" dirty="0" smtClean="0"/>
              <a:t> properties do not depend on the amount of matter present.</a:t>
            </a:r>
          </a:p>
          <a:p>
            <a:pPr lvl="1" eaLnBrk="1" hangingPunct="1">
              <a:defRPr/>
            </a:pPr>
            <a:r>
              <a:rPr lang="en-US" altLang="en-US" dirty="0" smtClean="0"/>
              <a:t>Melting Point</a:t>
            </a:r>
          </a:p>
          <a:p>
            <a:pPr lvl="1" eaLnBrk="1" hangingPunct="1">
              <a:defRPr/>
            </a:pPr>
            <a:r>
              <a:rPr lang="en-US" altLang="en-US" dirty="0" smtClean="0"/>
              <a:t>Boiling Point</a:t>
            </a:r>
          </a:p>
          <a:p>
            <a:pPr lvl="1" eaLnBrk="1" hangingPunct="1">
              <a:defRPr/>
            </a:pPr>
            <a:r>
              <a:rPr lang="en-US" altLang="en-US" dirty="0" smtClean="0"/>
              <a:t>Density</a:t>
            </a:r>
          </a:p>
          <a:p>
            <a:pPr lvl="1" eaLnBrk="1" hangingPunct="1">
              <a:defRPr/>
            </a:pPr>
            <a:r>
              <a:rPr lang="en-US" altLang="en-US" dirty="0" smtClean="0"/>
              <a:t>Conductivity</a:t>
            </a:r>
          </a:p>
        </p:txBody>
      </p:sp>
    </p:spTree>
    <p:extLst>
      <p:ext uri="{BB962C8B-B14F-4D97-AF65-F5344CB8AC3E}">
        <p14:creationId xmlns:p14="http://schemas.microsoft.com/office/powerpoint/2010/main" val="3348838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/>
      <p:bldP spid="9220" grpId="0" build="p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mtClean="0"/>
              <a:t>Physical Change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2800" smtClean="0"/>
              <a:t>A change is a substance that does not involve a change in the identity of the substance</a:t>
            </a:r>
          </a:p>
          <a:p>
            <a:pPr eaLnBrk="1" hangingPunct="1">
              <a:defRPr/>
            </a:pPr>
            <a:r>
              <a:rPr lang="en-US" altLang="en-US" sz="2800" smtClean="0"/>
              <a:t>Examples include</a:t>
            </a:r>
          </a:p>
          <a:p>
            <a:pPr lvl="1" eaLnBrk="1" hangingPunct="1">
              <a:defRPr/>
            </a:pPr>
            <a:r>
              <a:rPr lang="en-US" altLang="en-US" sz="2400" smtClean="0"/>
              <a:t>Breaking</a:t>
            </a:r>
          </a:p>
          <a:p>
            <a:pPr lvl="1" eaLnBrk="1" hangingPunct="1">
              <a:defRPr/>
            </a:pPr>
            <a:r>
              <a:rPr lang="en-US" altLang="en-US" sz="2400" smtClean="0"/>
              <a:t>Tearing</a:t>
            </a:r>
          </a:p>
          <a:p>
            <a:pPr lvl="1" eaLnBrk="1" hangingPunct="1">
              <a:defRPr/>
            </a:pPr>
            <a:r>
              <a:rPr lang="en-US" altLang="en-US" sz="2400" smtClean="0"/>
              <a:t>Changes of state</a:t>
            </a:r>
          </a:p>
          <a:p>
            <a:pPr lvl="1" eaLnBrk="1" hangingPunct="1">
              <a:defRPr/>
            </a:pPr>
            <a:r>
              <a:rPr lang="en-US" altLang="en-US" sz="2400" smtClean="0"/>
              <a:t>Grinding</a:t>
            </a:r>
          </a:p>
          <a:p>
            <a:pPr lvl="1" eaLnBrk="1" hangingPunct="1">
              <a:defRPr/>
            </a:pPr>
            <a:r>
              <a:rPr lang="en-US" altLang="en-US" sz="2400" smtClean="0"/>
              <a:t>Cutting</a:t>
            </a:r>
          </a:p>
          <a:p>
            <a:pPr lvl="1" eaLnBrk="1" hangingPunct="1">
              <a:defRPr/>
            </a:pPr>
            <a:endParaRPr lang="en-US" altLang="en-US" sz="2400" smtClean="0"/>
          </a:p>
          <a:p>
            <a:pPr eaLnBrk="1" hangingPunct="1">
              <a:defRPr/>
            </a:pPr>
            <a:endParaRPr lang="en-US" altLang="en-US" sz="2800" smtClean="0"/>
          </a:p>
        </p:txBody>
      </p:sp>
    </p:spTree>
    <p:extLst>
      <p:ext uri="{BB962C8B-B14F-4D97-AF65-F5344CB8AC3E}">
        <p14:creationId xmlns:p14="http://schemas.microsoft.com/office/powerpoint/2010/main" val="246254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Significant figures - Counting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Counting Significant Figures – Atlantic Pacific Method</a:t>
            </a:r>
          </a:p>
          <a:p>
            <a:pPr lvl="2">
              <a:buFont typeface="Arial" pitchFamily="34" charset="0"/>
              <a:buChar char="•"/>
            </a:pPr>
            <a:r>
              <a:rPr lang="en-US" sz="2400" dirty="0" smtClean="0"/>
              <a:t>Decimal point absent (Atlantic) – begin on right side of number and cross out all zero digits until first non – zero digit, remaining digits are significant</a:t>
            </a:r>
          </a:p>
          <a:p>
            <a:pPr lvl="2">
              <a:buFont typeface="Arial" pitchFamily="34" charset="0"/>
              <a:buChar char="•"/>
            </a:pPr>
            <a:r>
              <a:rPr lang="en-US" sz="2400" dirty="0" smtClean="0"/>
              <a:t>Decimal point present (Pacific) - </a:t>
            </a:r>
            <a:r>
              <a:rPr lang="en-US" sz="2400" dirty="0"/>
              <a:t>begin on </a:t>
            </a:r>
            <a:r>
              <a:rPr lang="en-US" sz="2400" dirty="0" smtClean="0"/>
              <a:t>left </a:t>
            </a:r>
            <a:r>
              <a:rPr lang="en-US" sz="2400" dirty="0"/>
              <a:t>side of number and cross out all zero digits until first non – zero digit, remaining digits are </a:t>
            </a:r>
            <a:r>
              <a:rPr lang="en-US" sz="2400" dirty="0" smtClean="0"/>
              <a:t>significant</a:t>
            </a:r>
          </a:p>
          <a:p>
            <a:pPr lvl="1">
              <a:buFont typeface="Arial" pitchFamily="34" charset="0"/>
              <a:buChar char="•"/>
            </a:pPr>
            <a:r>
              <a:rPr lang="en-US" sz="2400" b="1" dirty="0" smtClean="0"/>
              <a:t>Exact numbers – </a:t>
            </a:r>
            <a:r>
              <a:rPr lang="en-US" sz="2400" dirty="0" smtClean="0"/>
              <a:t>have infinite number of significant figures</a:t>
            </a:r>
            <a:endParaRPr lang="en-US" sz="2400" b="1" dirty="0"/>
          </a:p>
          <a:p>
            <a:pPr lvl="2">
              <a:buFont typeface="Arial" pitchFamily="34" charset="0"/>
              <a:buChar char="•"/>
            </a:pPr>
            <a:endParaRPr lang="en-US" dirty="0" smtClean="0"/>
          </a:p>
          <a:p>
            <a:pPr marL="237744" lvl="2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DC49B-56A7-4E89-A940-1C1010DB9D5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930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Phase Changes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When a substance undergoes a phase change it is a physical change </a:t>
            </a:r>
          </a:p>
          <a:p>
            <a:r>
              <a:rPr lang="en-US" sz="3200" dirty="0" smtClean="0"/>
              <a:t>Melting: Solid to liquid</a:t>
            </a:r>
          </a:p>
          <a:p>
            <a:r>
              <a:rPr lang="en-US" sz="3200" dirty="0" smtClean="0"/>
              <a:t>Freezing: Liquid to solid</a:t>
            </a:r>
          </a:p>
          <a:p>
            <a:r>
              <a:rPr lang="en-US" sz="3200" dirty="0" smtClean="0"/>
              <a:t>Vaporizing: Liquid to gas</a:t>
            </a:r>
          </a:p>
          <a:p>
            <a:r>
              <a:rPr lang="en-US" sz="3200" dirty="0" smtClean="0"/>
              <a:t>Condensing: Gas to liquid</a:t>
            </a:r>
          </a:p>
          <a:p>
            <a:r>
              <a:rPr lang="en-US" sz="3200" dirty="0" smtClean="0"/>
              <a:t>Sublimation: Solid to gas</a:t>
            </a:r>
          </a:p>
          <a:p>
            <a:r>
              <a:rPr lang="en-US" sz="3200" dirty="0" smtClean="0"/>
              <a:t>Deposition: Gas to Solid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DC49B-56A7-4E89-A940-1C1010DB9D5D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540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mtClean="0"/>
              <a:t>Chemical Change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en-US" sz="3200" b="1" dirty="0" smtClean="0"/>
              <a:t>Chemical Reactions</a:t>
            </a:r>
            <a:r>
              <a:rPr lang="en-US" altLang="en-US" sz="3200" dirty="0" smtClean="0"/>
              <a:t>- changing of a substance into something else </a:t>
            </a:r>
          </a:p>
          <a:p>
            <a:pPr eaLnBrk="1" hangingPunct="1">
              <a:defRPr/>
            </a:pPr>
            <a:r>
              <a:rPr lang="en-US" altLang="en-US" sz="3200" dirty="0" smtClean="0"/>
              <a:t>Examples include </a:t>
            </a:r>
          </a:p>
          <a:p>
            <a:pPr lvl="1" eaLnBrk="1" hangingPunct="1">
              <a:defRPr/>
            </a:pPr>
            <a:r>
              <a:rPr lang="en-US" altLang="en-US" sz="3200" dirty="0" smtClean="0"/>
              <a:t>Burning, Rusting, Tarnishing, Reacting</a:t>
            </a:r>
          </a:p>
          <a:p>
            <a:pPr lvl="1" eaLnBrk="1" hangingPunct="1">
              <a:buFont typeface="Wingdings" pitchFamily="2" charset="2"/>
              <a:buNone/>
              <a:defRPr/>
            </a:pPr>
            <a:endParaRPr lang="en-US" altLang="en-US" sz="3200" dirty="0" smtClean="0"/>
          </a:p>
          <a:p>
            <a:pPr eaLnBrk="1" hangingPunct="1">
              <a:defRPr/>
            </a:pPr>
            <a:r>
              <a:rPr lang="en-US" altLang="en-US" sz="3200" b="1" dirty="0" smtClean="0"/>
              <a:t>Reactants</a:t>
            </a:r>
            <a:r>
              <a:rPr lang="en-US" altLang="en-US" sz="3200" dirty="0" smtClean="0"/>
              <a:t>- substances that react</a:t>
            </a:r>
          </a:p>
          <a:p>
            <a:pPr eaLnBrk="1" hangingPunct="1">
              <a:defRPr/>
            </a:pPr>
            <a:r>
              <a:rPr lang="en-US" altLang="en-US" sz="3200" b="1" dirty="0" smtClean="0"/>
              <a:t>Products-</a:t>
            </a:r>
            <a:r>
              <a:rPr lang="en-US" altLang="en-US" sz="3200" dirty="0" smtClean="0"/>
              <a:t> Substances that are produced</a:t>
            </a:r>
          </a:p>
        </p:txBody>
      </p:sp>
    </p:spTree>
    <p:extLst>
      <p:ext uri="{BB962C8B-B14F-4D97-AF65-F5344CB8AC3E}">
        <p14:creationId xmlns:p14="http://schemas.microsoft.com/office/powerpoint/2010/main" val="1214423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Chemical  or Physical Change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76400"/>
            <a:ext cx="7620000" cy="4800600"/>
          </a:xfrm>
        </p:spPr>
        <p:txBody>
          <a:bodyPr/>
          <a:lstStyle/>
          <a:p>
            <a:r>
              <a:rPr lang="en-US" sz="2800" dirty="0" smtClean="0"/>
              <a:t>Dissolving salt in water</a:t>
            </a:r>
          </a:p>
          <a:p>
            <a:r>
              <a:rPr lang="en-US" sz="2800" dirty="0" smtClean="0"/>
              <a:t>Burning oil</a:t>
            </a:r>
          </a:p>
          <a:p>
            <a:r>
              <a:rPr lang="en-US" sz="2800" dirty="0" smtClean="0"/>
              <a:t>Melting solid iron</a:t>
            </a:r>
          </a:p>
          <a:p>
            <a:r>
              <a:rPr lang="en-US" sz="2800" dirty="0" smtClean="0"/>
              <a:t>Sugar ferments </a:t>
            </a:r>
          </a:p>
          <a:p>
            <a:r>
              <a:rPr lang="en-US" sz="2800" dirty="0" smtClean="0"/>
              <a:t>Copper sulfate crystals are broken</a:t>
            </a:r>
          </a:p>
          <a:p>
            <a:r>
              <a:rPr lang="en-US" sz="2800" dirty="0" smtClean="0"/>
              <a:t>Paper is torn in half</a:t>
            </a:r>
          </a:p>
          <a:p>
            <a:r>
              <a:rPr lang="en-US" sz="2800" dirty="0" smtClean="0"/>
              <a:t>Iron rusts</a:t>
            </a:r>
          </a:p>
          <a:p>
            <a:r>
              <a:rPr lang="en-US" sz="2800" dirty="0" smtClean="0"/>
              <a:t>An egg is cooked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DC49B-56A7-4E89-A940-1C1010DB9D5D}" type="slidenum">
              <a:rPr lang="en-US" smtClean="0"/>
              <a:t>82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86200" y="2209800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Chemical Change</a:t>
            </a:r>
            <a:endParaRPr lang="en-US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267200" y="1686580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Physical Change</a:t>
            </a:r>
            <a:endParaRPr lang="en-US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886200" y="2754791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Physical Change</a:t>
            </a:r>
            <a:endParaRPr lang="en-US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038600" y="3278011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Chemical Change</a:t>
            </a:r>
            <a:endParaRPr lang="en-US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900057" y="3733800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Physical Change</a:t>
            </a:r>
            <a:endParaRPr lang="en-US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038600" y="4289677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Physical Change</a:t>
            </a:r>
            <a:endParaRPr lang="en-US" sz="2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733800" y="4812897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Chemical Change</a:t>
            </a:r>
            <a:endParaRPr lang="en-US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744686" y="5303460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Chemical Change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253248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Examples: Counting Sig. Figs</a:t>
            </a:r>
          </a:p>
        </p:txBody>
      </p:sp>
      <p:sp>
        <p:nvSpPr>
          <p:cNvPr id="158723" name="Rectangle 3"/>
          <p:cNvSpPr>
            <a:spLocks noGrp="1" noChangeArrowheads="1"/>
          </p:cNvSpPr>
          <p:nvPr>
            <p:ph idx="1"/>
          </p:nvPr>
        </p:nvSpPr>
        <p:spPr>
          <a:xfrm>
            <a:off x="822960" y="1100628"/>
            <a:ext cx="3063240" cy="3579849"/>
          </a:xfrm>
        </p:spPr>
        <p:txBody>
          <a:bodyPr>
            <a:normAutofit/>
          </a:bodyPr>
          <a:lstStyle/>
          <a:p>
            <a:r>
              <a:rPr lang="en-US" sz="2400" dirty="0"/>
              <a:t>234 cm</a:t>
            </a:r>
          </a:p>
          <a:p>
            <a:r>
              <a:rPr lang="en-US" sz="2400" dirty="0"/>
              <a:t>67000 cm</a:t>
            </a:r>
          </a:p>
          <a:p>
            <a:r>
              <a:rPr lang="en-US" sz="2400" dirty="0"/>
              <a:t>450</a:t>
            </a:r>
            <a:r>
              <a:rPr lang="en-US" sz="2400" u="sng" dirty="0"/>
              <a:t>0</a:t>
            </a:r>
            <a:r>
              <a:rPr lang="en-US" sz="2400" dirty="0"/>
              <a:t>0 cm</a:t>
            </a:r>
          </a:p>
          <a:p>
            <a:r>
              <a:rPr lang="en-US" sz="2400" dirty="0"/>
              <a:t>560. cm</a:t>
            </a:r>
          </a:p>
          <a:p>
            <a:r>
              <a:rPr lang="en-US" sz="2400" dirty="0"/>
              <a:t>0.5630 cm</a:t>
            </a:r>
          </a:p>
          <a:p>
            <a:r>
              <a:rPr lang="en-US" sz="2400" dirty="0"/>
              <a:t>1.0034 cm</a:t>
            </a:r>
          </a:p>
          <a:p>
            <a:r>
              <a:rPr lang="en-US" sz="2400" dirty="0"/>
              <a:t>0.00467 cm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BE059-013D-4A5E-864B-AB134D68D25B}" type="slidenum">
              <a:rPr lang="en-US"/>
              <a:pPr/>
              <a:t>9</a:t>
            </a:fld>
            <a:endParaRPr lang="en-US" dirty="0"/>
          </a:p>
        </p:txBody>
      </p:sp>
      <p:pic>
        <p:nvPicPr>
          <p:cNvPr id="158724" name="Picture 4" descr="usa_colo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1066800"/>
            <a:ext cx="50292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2204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1_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5946</TotalTime>
  <Words>2773</Words>
  <Application>Microsoft Office PowerPoint</Application>
  <PresentationFormat>On-screen Show (4:3)</PresentationFormat>
  <Paragraphs>565</Paragraphs>
  <Slides>82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82</vt:i4>
      </vt:variant>
    </vt:vector>
  </HeadingPairs>
  <TitlesOfParts>
    <vt:vector size="85" baseType="lpstr">
      <vt:lpstr>1_Angles</vt:lpstr>
      <vt:lpstr>Adjacency</vt:lpstr>
      <vt:lpstr>Equation</vt:lpstr>
      <vt:lpstr>Unit 1 Measurement and data processing</vt:lpstr>
      <vt:lpstr>Uncertainties in measurements</vt:lpstr>
      <vt:lpstr>Uncertainty in Measurements</vt:lpstr>
      <vt:lpstr>Estimating Uncertainty</vt:lpstr>
      <vt:lpstr>Indicating uncertainty in a measurement</vt:lpstr>
      <vt:lpstr>Indicating uncertainty in a measurement</vt:lpstr>
      <vt:lpstr>Significant figures in measurements</vt:lpstr>
      <vt:lpstr>Significant figures - Counting</vt:lpstr>
      <vt:lpstr>Examples: Counting Sig. Figs</vt:lpstr>
      <vt:lpstr>Scientific Notation</vt:lpstr>
      <vt:lpstr>Examples: Scientific Notation</vt:lpstr>
      <vt:lpstr>Uncertainties in calculated results</vt:lpstr>
      <vt:lpstr>Significant figures in mathematical operations</vt:lpstr>
      <vt:lpstr>Example of Sig. Figs in Calculations</vt:lpstr>
      <vt:lpstr>Calculators and Scientific Notation</vt:lpstr>
      <vt:lpstr>Experimental errors</vt:lpstr>
      <vt:lpstr>Random errors - Precision</vt:lpstr>
      <vt:lpstr>Systematic errors</vt:lpstr>
      <vt:lpstr>Categories of systematic errors</vt:lpstr>
      <vt:lpstr> Determination of error </vt:lpstr>
      <vt:lpstr> Precision vs. accuracy </vt:lpstr>
      <vt:lpstr>Evaluating accuracy and precision in data</vt:lpstr>
      <vt:lpstr>Percentage uncertainties and propagation of errors</vt:lpstr>
      <vt:lpstr>Percent Uncertainties and errors</vt:lpstr>
      <vt:lpstr>CH. 3 - MEASUREMENT</vt:lpstr>
      <vt:lpstr>A. Temperature</vt:lpstr>
      <vt:lpstr>A. Temperature</vt:lpstr>
      <vt:lpstr>Dimensional Analysis</vt:lpstr>
      <vt:lpstr>A. Problem-Solving Steps</vt:lpstr>
      <vt:lpstr>B. Dimensional Analysis</vt:lpstr>
      <vt:lpstr>B. Dimensional Analysis</vt:lpstr>
      <vt:lpstr>B. Dimensional Analysis</vt:lpstr>
      <vt:lpstr>C. Conversion Factors</vt:lpstr>
      <vt:lpstr>How many minutes are in 2.5 hours?</vt:lpstr>
      <vt:lpstr>C. Conversion Factors</vt:lpstr>
      <vt:lpstr>E. Dimensional Analysis Practice</vt:lpstr>
      <vt:lpstr>E. Dimensional Analysis Practice</vt:lpstr>
      <vt:lpstr>E. Dimensional Analysis Practice</vt:lpstr>
      <vt:lpstr>E. Dimensional Analysis Practice</vt:lpstr>
      <vt:lpstr>PowerPoint Presentation</vt:lpstr>
      <vt:lpstr>PowerPoint Presentation</vt:lpstr>
      <vt:lpstr>PowerPoint Presentation</vt:lpstr>
      <vt:lpstr>E. Dimensional Analysis Practice</vt:lpstr>
      <vt:lpstr>Base Units</vt:lpstr>
      <vt:lpstr>Base Unit</vt:lpstr>
      <vt:lpstr>D. SI Prefix Conversions</vt:lpstr>
      <vt:lpstr>A. SI Prefix Conversions</vt:lpstr>
      <vt:lpstr>D. SI Prefix Conversions</vt:lpstr>
      <vt:lpstr>D. SI Prefix Conversions</vt:lpstr>
      <vt:lpstr>D. SI Prefix Conversions</vt:lpstr>
      <vt:lpstr>D. SI Prefix Conversions</vt:lpstr>
      <vt:lpstr>D. SI Prefix Conversions</vt:lpstr>
      <vt:lpstr>PowerPoint Presentation</vt:lpstr>
      <vt:lpstr>DENSITY FUN</vt:lpstr>
      <vt:lpstr>A. Derived Units</vt:lpstr>
      <vt:lpstr>Density</vt:lpstr>
      <vt:lpstr>Density</vt:lpstr>
      <vt:lpstr>B. Density Calculations</vt:lpstr>
      <vt:lpstr>B. Density Calculations</vt:lpstr>
      <vt:lpstr>B. Density Calculations</vt:lpstr>
      <vt:lpstr>C. Density Calculations with DA</vt:lpstr>
      <vt:lpstr>C. Density Calculations with DA</vt:lpstr>
      <vt:lpstr>C. Density Calculations with DA</vt:lpstr>
      <vt:lpstr>PowerPoint Presentation</vt:lpstr>
      <vt:lpstr>PowerPoint Presentation</vt:lpstr>
      <vt:lpstr>Matter</vt:lpstr>
      <vt:lpstr>States of Matter</vt:lpstr>
      <vt:lpstr>PowerPoint Presentation</vt:lpstr>
      <vt:lpstr>Pure Substances</vt:lpstr>
      <vt:lpstr>Identify the following as an Element or Compound</vt:lpstr>
      <vt:lpstr>Compounds</vt:lpstr>
      <vt:lpstr>Compounds</vt:lpstr>
      <vt:lpstr>Classifying Matter</vt:lpstr>
      <vt:lpstr>PowerPoint Presentation</vt:lpstr>
      <vt:lpstr>Mixtures</vt:lpstr>
      <vt:lpstr>PowerPoint Presentation</vt:lpstr>
      <vt:lpstr>Properties</vt:lpstr>
      <vt:lpstr>Types of Physical Properties</vt:lpstr>
      <vt:lpstr>Physical Change</vt:lpstr>
      <vt:lpstr>Phase Changes</vt:lpstr>
      <vt:lpstr>Chemical Change</vt:lpstr>
      <vt:lpstr>Chemical  or Physical Change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 chemical safety and quantitative chemistry</dc:title>
  <dc:creator>Jill Christman</dc:creator>
  <cp:lastModifiedBy>Administrator</cp:lastModifiedBy>
  <cp:revision>67</cp:revision>
  <dcterms:created xsi:type="dcterms:W3CDTF">2012-07-17T19:27:07Z</dcterms:created>
  <dcterms:modified xsi:type="dcterms:W3CDTF">2014-09-08T20:58:05Z</dcterms:modified>
</cp:coreProperties>
</file>